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257" r:id="rId2"/>
    <p:sldId id="357" r:id="rId3"/>
    <p:sldId id="362" r:id="rId4"/>
    <p:sldId id="356" r:id="rId5"/>
    <p:sldId id="463" r:id="rId6"/>
    <p:sldId id="469" r:id="rId7"/>
    <p:sldId id="473" r:id="rId8"/>
    <p:sldId id="474" r:id="rId9"/>
    <p:sldId id="478" r:id="rId10"/>
    <p:sldId id="472" r:id="rId11"/>
    <p:sldId id="475" r:id="rId12"/>
    <p:sldId id="476" r:id="rId13"/>
    <p:sldId id="477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14" r:id="rId24"/>
    <p:sldId id="415" r:id="rId25"/>
    <p:sldId id="413" r:id="rId26"/>
    <p:sldId id="433" r:id="rId27"/>
    <p:sldId id="416" r:id="rId28"/>
    <p:sldId id="418" r:id="rId29"/>
    <p:sldId id="495" r:id="rId30"/>
    <p:sldId id="417" r:id="rId31"/>
    <p:sldId id="496" r:id="rId32"/>
    <p:sldId id="497" r:id="rId33"/>
    <p:sldId id="498" r:id="rId34"/>
    <p:sldId id="275" r:id="rId35"/>
  </p:sldIdLst>
  <p:sldSz cx="9144000" cy="6858000" type="screen4x3"/>
  <p:notesSz cx="6800850" cy="9931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FF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6918" autoAdjust="0"/>
  </p:normalViewPr>
  <p:slideViewPr>
    <p:cSldViewPr>
      <p:cViewPr varScale="1">
        <p:scale>
          <a:sx n="71" d="100"/>
          <a:sy n="71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3412D-093C-4452-BDB3-B237C8C24EB1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085" y="4717415"/>
            <a:ext cx="544068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2241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0131-302F-4616-9D8D-711E8A52E6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50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1884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0767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742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742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742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742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742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742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742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74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74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0131-302F-4616-9D8D-711E8A52E63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7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6BB4-4A8D-48ED-A38E-1204AFEFF941}" type="datetime1">
              <a:rPr lang="tr-TR"/>
              <a:pPr>
                <a:defRPr/>
              </a:pPr>
              <a:t>19.10.2017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A275-7602-42E4-9782-CC00E65800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EA8F-06D7-467E-862B-103F41A31236}" type="datetimeFigureOut">
              <a:rPr lang="tr-TR" smtClean="0"/>
              <a:pPr/>
              <a:t>19.10.2017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01F0-84B0-4A7B-B6F4-AA67DB9B6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Başlık"/>
          <p:cNvSpPr>
            <a:spLocks noGrp="1"/>
          </p:cNvSpPr>
          <p:nvPr>
            <p:ph type="ctrTitle"/>
          </p:nvPr>
        </p:nvSpPr>
        <p:spPr>
          <a:xfrm>
            <a:off x="107504" y="4149080"/>
            <a:ext cx="9036496" cy="18002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tr-TR" sz="2000" b="1" dirty="0">
                <a:solidFill>
                  <a:schemeClr val="bg1"/>
                </a:solidFill>
                <a:latin typeface="News701 BT" panose="02040603050505020204" pitchFamily="18" charset="0"/>
                <a:cs typeface="Arial" charset="0"/>
              </a:rPr>
              <a:t>FATMA KAHRAMAN</a:t>
            </a:r>
            <a:r>
              <a:rPr lang="tr-TR" sz="18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tr-TR" sz="1800" b="1" i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DİYARBAKIR </a:t>
            </a:r>
            <a:r>
              <a:rPr lang="tr-TR" sz="1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 MİLLİ EĞİTİM MÜDÜRLÜĞÜ</a:t>
            </a:r>
            <a:r>
              <a:rPr lang="tr-TR" sz="1800" b="1" i="1" dirty="0" smtClean="0">
                <a:latin typeface="Arial" charset="0"/>
                <a:cs typeface="Arial" charset="0"/>
              </a:rPr>
              <a:t/>
            </a:r>
            <a:br>
              <a:rPr lang="tr-TR" sz="1800" b="1" i="1" dirty="0" smtClean="0">
                <a:latin typeface="Arial" charset="0"/>
                <a:cs typeface="Arial" charset="0"/>
              </a:rPr>
            </a:br>
            <a:endParaRPr lang="tr-TR" sz="1800" b="1" i="1" dirty="0" smtClean="0">
              <a:latin typeface="Arial" charset="0"/>
              <a:cs typeface="Arial" charset="0"/>
            </a:endParaRPr>
          </a:p>
        </p:txBody>
      </p:sp>
      <p:sp>
        <p:nvSpPr>
          <p:cNvPr id="4" name="2 Başlık"/>
          <p:cNvSpPr txBox="1">
            <a:spLocks/>
          </p:cNvSpPr>
          <p:nvPr/>
        </p:nvSpPr>
        <p:spPr>
          <a:xfrm>
            <a:off x="899592" y="1052736"/>
            <a:ext cx="6984776" cy="1000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1 BT" panose="02040603050505020204" pitchFamily="18" charset="0"/>
                <a:ea typeface="+mj-ea"/>
                <a:cs typeface="+mj-cs"/>
              </a:rPr>
              <a:t>BEYAZ BAYRAK PROJESİ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6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6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3832"/>
            <a:ext cx="30241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3382963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85" y="3212976"/>
            <a:ext cx="865663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18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79" y="1156370"/>
            <a:ext cx="27397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56370"/>
            <a:ext cx="30417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44602"/>
            <a:ext cx="867568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96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73832"/>
            <a:ext cx="2808312" cy="214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3205418" cy="22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8510587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67" y="1183812"/>
            <a:ext cx="2520281" cy="192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2995645" cy="19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49" y="3140968"/>
            <a:ext cx="8797925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26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3832"/>
            <a:ext cx="30241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3382963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905" y="3281363"/>
            <a:ext cx="87550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39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3832"/>
            <a:ext cx="30241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3382963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9045"/>
            <a:ext cx="8609013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34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27" y="1052736"/>
            <a:ext cx="2629222" cy="20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2768075" cy="190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1" y="2799240"/>
            <a:ext cx="8629527" cy="434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5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53" y="1156370"/>
            <a:ext cx="2779712" cy="211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56370"/>
            <a:ext cx="3096915" cy="2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63" y="3163887"/>
            <a:ext cx="884555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75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3832"/>
            <a:ext cx="30241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3382963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19" y="3717032"/>
            <a:ext cx="880903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18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3832"/>
            <a:ext cx="30241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3382963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18" y="3478882"/>
            <a:ext cx="8809037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79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18205" y="428625"/>
            <a:ext cx="709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214282" y="1071546"/>
            <a:ext cx="842493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2200" b="1" dirty="0" smtClean="0">
                <a:latin typeface="Cambria" pitchFamily="18" charset="0"/>
                <a:cs typeface="Times New Roman" pitchFamily="18" charset="0"/>
              </a:rPr>
              <a:t>  </a:t>
            </a:r>
            <a:r>
              <a:rPr lang="tr-TR" sz="2400" b="1" dirty="0" smtClean="0">
                <a:latin typeface="Cambria" pitchFamily="18" charset="0"/>
                <a:cs typeface="Times New Roman" pitchFamily="18" charset="0"/>
              </a:rPr>
              <a:t>İçerik</a:t>
            </a:r>
            <a:endParaRPr lang="tr-TR" sz="2400" dirty="0" smtClean="0">
              <a:latin typeface="Cambria" pitchFamily="18" charset="0"/>
              <a:cs typeface="Times New Roman" pitchFamily="18" charset="0"/>
            </a:endParaRPr>
          </a:p>
          <a:p>
            <a:pPr marL="180975" indent="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latin typeface="Cambria" pitchFamily="18" charset="0"/>
                <a:cs typeface="Times New Roman" pitchFamily="18" charset="0"/>
              </a:rPr>
              <a:t>Beyaz Bayrak Projesi nedir,</a:t>
            </a:r>
          </a:p>
          <a:p>
            <a:pPr marL="180975" indent="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latin typeface="Cambria" pitchFamily="18" charset="0"/>
                <a:cs typeface="Times New Roman" pitchFamily="18" charset="0"/>
              </a:rPr>
              <a:t>Beyaz Bayrak Projesinin önemi,</a:t>
            </a:r>
          </a:p>
          <a:p>
            <a:pPr marL="180975" indent="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latin typeface="Cambria" pitchFamily="18" charset="0"/>
                <a:cs typeface="Times New Roman" pitchFamily="18" charset="0"/>
              </a:rPr>
              <a:t>Beyaz Bayrak ile ilgili yapılan çalışmalar,</a:t>
            </a:r>
          </a:p>
          <a:p>
            <a:pPr marL="180975" indent="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latin typeface="Cambria" pitchFamily="18" charset="0"/>
                <a:cs typeface="Times New Roman" pitchFamily="18" charset="0"/>
              </a:rPr>
              <a:t>Beyaz Bayrak il durumu.</a:t>
            </a:r>
          </a:p>
          <a:p>
            <a:pPr marL="180975" algn="just">
              <a:lnSpc>
                <a:spcPct val="150000"/>
              </a:lnSpc>
            </a:pPr>
            <a:endParaRPr lang="tr-TR" sz="2800" dirty="0" smtClean="0">
              <a:latin typeface="Cambria" pitchFamily="18" charset="0"/>
              <a:cs typeface="Times New Roman" pitchFamily="18" charset="0"/>
            </a:endParaRPr>
          </a:p>
          <a:p>
            <a:pPr marL="180975" indent="176213" algn="just"/>
            <a:endParaRPr lang="tr-TR" sz="2200" dirty="0" smtClean="0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tr-TR" sz="2200" dirty="0" smtClean="0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tr-TR" sz="2200" dirty="0" smtClean="0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980728"/>
            <a:ext cx="2808312" cy="214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6" y="1005880"/>
            <a:ext cx="3143293" cy="215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8043"/>
            <a:ext cx="8618710" cy="413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33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73832"/>
            <a:ext cx="2808312" cy="214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3143293" cy="215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7" y="3356992"/>
            <a:ext cx="8967787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72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16696"/>
            <a:ext cx="2752076" cy="20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3143293" cy="215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72" y="3501008"/>
            <a:ext cx="887095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74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16" y="260648"/>
            <a:ext cx="709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</a:p>
        </p:txBody>
      </p:sp>
      <p:pic>
        <p:nvPicPr>
          <p:cNvPr id="1027" name="Picture 3" descr="C:\Users\WIN7\Desktop\Ekran Alıntıs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9144000" cy="5763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16" y="404664"/>
            <a:ext cx="709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</a:p>
        </p:txBody>
      </p:sp>
      <p:pic>
        <p:nvPicPr>
          <p:cNvPr id="45057" name="Picture 1" descr="C:\Users\WIN7\Desktop\BEYAZ BAYRAK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1701"/>
            <a:ext cx="9144000" cy="5896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16" y="404664"/>
            <a:ext cx="709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</a:p>
        </p:txBody>
      </p:sp>
      <p:pic>
        <p:nvPicPr>
          <p:cNvPr id="43009" name="Picture 1" descr="C:\Users\WIN7\Desktop\BEYAZ BAYRAK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72460"/>
            <a:ext cx="9144000" cy="5885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16" y="404664"/>
            <a:ext cx="709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</a:p>
        </p:txBody>
      </p:sp>
      <p:pic>
        <p:nvPicPr>
          <p:cNvPr id="78850" name="Picture 2" descr="C:\Users\WIN7\Desktop\BEYAZ BAYRAK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68123"/>
            <a:ext cx="9144000" cy="5989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87624" y="1052736"/>
            <a:ext cx="709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" y="1268760"/>
            <a:ext cx="9612559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dirty="0" smtClean="0">
                <a:latin typeface="Cambria" pitchFamily="18" charset="0"/>
              </a:rPr>
              <a:t>BEYAZ BAYRAK EĞİTİM KURUMU DENETİM FORMU DOLDURMA KLAVUZU</a:t>
            </a:r>
          </a:p>
          <a:p>
            <a:r>
              <a:rPr lang="tr-TR" sz="1900" dirty="0" smtClean="0">
                <a:latin typeface="Cambria" pitchFamily="18" charset="0"/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tr-TR" sz="1900" dirty="0" smtClean="0">
                <a:latin typeface="Cambria" pitchFamily="18" charset="0"/>
              </a:rPr>
              <a:t> AP ağırlıklı puan, VP verilen puan anlamına gelmektedir.</a:t>
            </a:r>
          </a:p>
          <a:p>
            <a:pPr lvl="0">
              <a:buFont typeface="Wingdings" pitchFamily="2" charset="2"/>
              <a:buChar char="Ø"/>
            </a:pPr>
            <a:r>
              <a:rPr lang="tr-TR" sz="1900" dirty="0" smtClean="0">
                <a:latin typeface="Cambria" pitchFamily="18" charset="0"/>
              </a:rPr>
              <a:t> Puanlamada;</a:t>
            </a:r>
          </a:p>
          <a:p>
            <a:pPr lvl="1">
              <a:buFont typeface="Arial" pitchFamily="34" charset="0"/>
              <a:buChar char="•"/>
            </a:pPr>
            <a:r>
              <a:rPr lang="tr-TR" sz="1900" dirty="0" smtClean="0">
                <a:latin typeface="Cambria" pitchFamily="18" charset="0"/>
              </a:rPr>
              <a:t> Toplamda 100 üzerinden 90 puan alan okul,</a:t>
            </a:r>
          </a:p>
          <a:p>
            <a:pPr lvl="1">
              <a:buFont typeface="Arial" pitchFamily="34" charset="0"/>
              <a:buChar char="•"/>
            </a:pPr>
            <a:r>
              <a:rPr lang="tr-TR" sz="1900" dirty="0" smtClean="0">
                <a:latin typeface="Cambria" pitchFamily="18" charset="0"/>
              </a:rPr>
              <a:t> Spor salonu, tiyatro salonu, atölye ve laboratuardan (F Bölümü) hiçbirisi </a:t>
            </a:r>
          </a:p>
          <a:p>
            <a:pPr lvl="1"/>
            <a:r>
              <a:rPr lang="tr-TR" sz="1900" dirty="0" smtClean="0">
                <a:latin typeface="Cambria" pitchFamily="18" charset="0"/>
              </a:rPr>
              <a:t>bulunmayan okullarda 97 üzerinden 87 puan alan okul,</a:t>
            </a:r>
          </a:p>
          <a:p>
            <a:pPr lvl="1">
              <a:buFont typeface="Arial" pitchFamily="34" charset="0"/>
              <a:buChar char="•"/>
            </a:pPr>
            <a:r>
              <a:rPr lang="tr-TR" sz="1900" dirty="0" smtClean="0">
                <a:latin typeface="Cambria" pitchFamily="18" charset="0"/>
              </a:rPr>
              <a:t> Kantini (I Bölümü) bulunmayan okullarda 74üzerinden 67 puan alan okul,</a:t>
            </a:r>
          </a:p>
          <a:p>
            <a:pPr lvl="1">
              <a:buFont typeface="Arial" pitchFamily="34" charset="0"/>
              <a:buChar char="•"/>
            </a:pPr>
            <a:r>
              <a:rPr lang="tr-TR" sz="1900" dirty="0" smtClean="0">
                <a:latin typeface="Cambria" pitchFamily="18" charset="0"/>
              </a:rPr>
              <a:t> Spor salonu, tiyatro salonu, atölye, </a:t>
            </a:r>
            <a:r>
              <a:rPr lang="tr-TR" sz="1900" dirty="0" err="1" smtClean="0">
                <a:latin typeface="Cambria" pitchFamily="18" charset="0"/>
              </a:rPr>
              <a:t>laboratuvar</a:t>
            </a:r>
            <a:r>
              <a:rPr lang="tr-TR" sz="1900" dirty="0" smtClean="0">
                <a:latin typeface="Cambria" pitchFamily="18" charset="0"/>
              </a:rPr>
              <a:t> (F Bölümü) ve kantin/yemekhane </a:t>
            </a:r>
          </a:p>
          <a:p>
            <a:pPr lvl="1"/>
            <a:r>
              <a:rPr lang="tr-TR" sz="1900" dirty="0" smtClean="0">
                <a:latin typeface="Cambria" pitchFamily="18" charset="0"/>
              </a:rPr>
              <a:t>(I Bölümü) bölümlerinden hiçbirisi bulunmayan okullarda 71 üzerinden 64 puan </a:t>
            </a:r>
          </a:p>
          <a:p>
            <a:pPr lvl="1"/>
            <a:r>
              <a:rPr lang="tr-TR" sz="1900" dirty="0" smtClean="0">
                <a:latin typeface="Cambria" pitchFamily="18" charset="0"/>
              </a:rPr>
              <a:t> alan okul, </a:t>
            </a:r>
          </a:p>
          <a:p>
            <a:r>
              <a:rPr lang="tr-TR" sz="1900" dirty="0" smtClean="0">
                <a:latin typeface="Cambria" pitchFamily="18" charset="0"/>
              </a:rPr>
              <a:t>         “Beyaz Bayrak” almaya hak kazanır.</a:t>
            </a:r>
          </a:p>
          <a:p>
            <a:endParaRPr lang="tr-TR" sz="1900" dirty="0" smtClean="0">
              <a:latin typeface="Cambr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tr-TR" sz="1900" dirty="0" smtClean="0">
                <a:latin typeface="Cambria" pitchFamily="18" charset="0"/>
              </a:rPr>
              <a:t> Madde C-2 ve D-4’te çöp kovası kapaksız ise 1 puan verilecektir.</a:t>
            </a:r>
          </a:p>
          <a:p>
            <a:pPr lvl="0">
              <a:buFont typeface="Wingdings" pitchFamily="2" charset="2"/>
              <a:buChar char="Ø"/>
            </a:pPr>
            <a:r>
              <a:rPr lang="tr-TR" sz="1900" dirty="0" smtClean="0">
                <a:latin typeface="Cambria" pitchFamily="18" charset="0"/>
              </a:rPr>
              <a:t> Madde G-1’de 20 kız öğrenci için bir, 40 erkek öğrenci için bir tuvalet olacak biçimde </a:t>
            </a:r>
          </a:p>
          <a:p>
            <a:pPr lvl="0"/>
            <a:r>
              <a:rPr lang="tr-TR" sz="1900" dirty="0" smtClean="0">
                <a:latin typeface="Cambria" pitchFamily="18" charset="0"/>
              </a:rPr>
              <a:t>    hesaplama yapılarak her iki grup için de yeterli sayıda ise tam,</a:t>
            </a:r>
          </a:p>
          <a:p>
            <a:pPr lvl="0"/>
            <a:r>
              <a:rPr lang="tr-TR" sz="1900" dirty="0" smtClean="0">
                <a:latin typeface="Cambria" pitchFamily="18" charset="0"/>
              </a:rPr>
              <a:t>    biri için yeterli sayıda ise 1 puan verilecektir. </a:t>
            </a:r>
          </a:p>
          <a:p>
            <a:r>
              <a:rPr lang="tr-TR" sz="2000" dirty="0" smtClean="0">
                <a:latin typeface="Cambria" pitchFamily="18" charset="0"/>
              </a:rPr>
              <a:t> 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691680" y="332656"/>
            <a:ext cx="52565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</a:p>
          <a:p>
            <a:pPr algn="ctr">
              <a:spcBef>
                <a:spcPct val="50000"/>
              </a:spcBef>
            </a:pPr>
            <a:endParaRPr lang="tr-TR" b="1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16" y="404664"/>
            <a:ext cx="709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-324544" y="1124744"/>
            <a:ext cx="92890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sz="2000" dirty="0" smtClean="0">
                <a:latin typeface="Cambria" pitchFamily="18" charset="0"/>
              </a:rPr>
              <a:t>Madde G-3’de 60 öğrenci için bir lavabo olacak biçimde hesaplama yapılacaktır.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>
                <a:latin typeface="Cambria" pitchFamily="18" charset="0"/>
              </a:rPr>
              <a:t> Madde G-6 ve 7’de sayılan her bir özellik için 1 puan verilecektir.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>
                <a:latin typeface="Cambria" pitchFamily="18" charset="0"/>
              </a:rPr>
              <a:t> Madde H-1’de kuyu suyu kullanılıyorsa 1 puan verilecektir.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>
                <a:latin typeface="Cambria" pitchFamily="18" charset="0"/>
              </a:rPr>
              <a:t> Su deposu olmayan okullarda Madde H-2 ve H-3 için puan verilmeyecek, 3 puan  Madde H-1’e eklenecektir.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>
                <a:latin typeface="Cambria" pitchFamily="18" charset="0"/>
              </a:rPr>
              <a:t> Madde H-6 için su numunesi alınacak ve İTASHY (İnsani Tüketim Amaçlı Sular Hakkında Yönetmelik) Ek-1a’da yer alan 3 mikrobiyolojik parametreye uygunluk değerlendirilecektir.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>
                <a:latin typeface="Cambria" pitchFamily="18" charset="0"/>
              </a:rPr>
              <a:t> Madde I-1’de Çalışanların hijyen eğitimine katılıp “Hijyen Eğitim Belgesi” aldıklarını beyan ettikleri halde belge gösterilemezse puan verilmeyecektir.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>
                <a:latin typeface="Cambria" pitchFamily="18" charset="0"/>
              </a:rPr>
              <a:t> Madde I- 9’da belirtilen eldiven, önlük ve bone her biri birer puan olarak değerlendirilir.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>
                <a:latin typeface="Cambria" pitchFamily="18" charset="0"/>
              </a:rPr>
              <a:t> Madde J-1’de İlk yardım Yönetmeliği gereği her 20 personel için ilkyardım eğitimi almış bir personel olacak biçimde toplam personel sayısına göre hesaplama yapılacaktır.</a:t>
            </a:r>
          </a:p>
          <a:p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16632"/>
            <a:ext cx="5976664" cy="6669360"/>
          </a:xfrm>
        </p:spPr>
      </p:pic>
    </p:spTree>
    <p:extLst>
      <p:ext uri="{BB962C8B-B14F-4D97-AF65-F5344CB8AC3E}">
        <p14:creationId xmlns:p14="http://schemas.microsoft.com/office/powerpoint/2010/main" xmlns="" val="40185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43608" y="260648"/>
            <a:ext cx="70929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</a:p>
          <a:p>
            <a:pPr algn="ctr">
              <a:spcBef>
                <a:spcPct val="50000"/>
              </a:spcBef>
            </a:pP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2924947"/>
            <a:ext cx="896448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  <a:tabLst>
                <a:tab pos="-3048000" algn="l"/>
                <a:tab pos="571500" algn="l"/>
              </a:tabLst>
            </a:pPr>
            <a:endParaRPr lang="tr-TR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  <a:tabLst>
                <a:tab pos="-3048000" algn="l"/>
                <a:tab pos="571500" algn="l"/>
              </a:tabLst>
            </a:pPr>
            <a:r>
              <a:rPr lang="tr-TR" sz="2200" dirty="0" smtClean="0">
                <a:latin typeface="Cambria" pitchFamily="18" charset="0"/>
              </a:rPr>
              <a:t>	</a:t>
            </a:r>
            <a:r>
              <a:rPr lang="tr-TR" sz="2400" dirty="0" smtClean="0">
                <a:latin typeface="Cambria" pitchFamily="18" charset="0"/>
              </a:rPr>
              <a:t>03.08.2006 tarihinde Millî Eğitim Bakanlığı ile Sağlık Bakanlığı arasında “</a:t>
            </a:r>
            <a:r>
              <a:rPr lang="tr-TR" sz="2400" b="1" dirty="0" smtClean="0">
                <a:latin typeface="Cambria" pitchFamily="18" charset="0"/>
              </a:rPr>
              <a:t>Beyaz Bayrak İşbirliği Protokolü</a:t>
            </a:r>
            <a:r>
              <a:rPr lang="tr-TR" sz="2400" dirty="0" smtClean="0">
                <a:latin typeface="Cambria" pitchFamily="18" charset="0"/>
              </a:rPr>
              <a:t>” imzalanmış olup süresi dolan protokol </a:t>
            </a:r>
            <a:r>
              <a:rPr lang="tr-TR" sz="2400" dirty="0">
                <a:latin typeface="Cambria" pitchFamily="18" charset="0"/>
              </a:rPr>
              <a:t>10.11.2010 ve 2015 tarihlerinde yeniden güncellenmiş ve 4 yıl süreyle uygulanmasına devam edilmektedir.	Protokolün ilk imzalandığı tarihten bu güne kadar </a:t>
            </a:r>
            <a:r>
              <a:rPr lang="tr-TR" sz="2400" dirty="0" smtClean="0">
                <a:latin typeface="Cambria" pitchFamily="18" charset="0"/>
              </a:rPr>
              <a:t>elimizdeki verilere göre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Arial"/>
              </a:rPr>
              <a:t>18.523</a:t>
            </a:r>
            <a:r>
              <a:rPr lang="tr-TR" sz="2400" dirty="0" smtClean="0">
                <a:latin typeface="Cambria" pitchFamily="18" charset="0"/>
              </a:rPr>
              <a:t> okul Beyaz Bayrak almaya hak kazanmıştır.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  <a:tabLst>
                <a:tab pos="-3048000" algn="l"/>
                <a:tab pos="571500" algn="l"/>
              </a:tabLst>
            </a:pPr>
            <a:r>
              <a:rPr lang="tr-TR" sz="2400" dirty="0" smtClean="0">
                <a:latin typeface="Cambria" pitchFamily="18" charset="0"/>
              </a:rPr>
              <a:t>	Millî Eğitim İstatistikleri, Örgün Eğitim  2016/17’ye göre  okul/kurum sayısı 58.908 </a:t>
            </a:r>
            <a:r>
              <a:rPr lang="tr-TR" sz="2400" dirty="0" err="1" smtClean="0">
                <a:latin typeface="Cambria" pitchFamily="18" charset="0"/>
              </a:rPr>
              <a:t>dir</a:t>
            </a:r>
            <a:r>
              <a:rPr lang="tr-TR" sz="2400" dirty="0" smtClean="0">
                <a:latin typeface="Cambria" pitchFamily="18" charset="0"/>
              </a:rPr>
              <a:t>.  Beyaz Bayrak Alan okul/kurum sayısı %31,4’lük bir orana tekabül etmektedir.</a:t>
            </a:r>
          </a:p>
          <a:p>
            <a:pPr marR="0" lvl="0" indent="265113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048000" algn="l"/>
                <a:tab pos="357188" algn="l"/>
              </a:tabLst>
            </a:pPr>
            <a:endParaRPr lang="tr-TR" sz="2200" dirty="0" smtClean="0">
              <a:latin typeface="Cambria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048000" algn="l"/>
                <a:tab pos="571500" algn="l"/>
              </a:tabLst>
            </a:pP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048000" algn="l"/>
                <a:tab pos="571500" algn="l"/>
              </a:tabLst>
            </a:pP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048000" algn="l"/>
                <a:tab pos="571500" algn="l"/>
              </a:tabLst>
            </a:pP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048000" algn="l"/>
                <a:tab pos="571500" algn="l"/>
              </a:tabLst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http://mebk12.meb.gov.tr/meb_iys_dosyalar/02/05/974079/resimler/2013_06/04002426_beyazbayr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2808312" cy="1872208"/>
          </a:xfrm>
          <a:prstGeom prst="rect">
            <a:avLst/>
          </a:prstGeom>
          <a:noFill/>
        </p:spPr>
      </p:pic>
      <p:pic>
        <p:nvPicPr>
          <p:cNvPr id="50180" name="Picture 4" descr="https://encrypted-tbn0.gstatic.com/images?q=tbn:ANd9GcQ5VFDHQdGKM884KYURmvAiyzVtcmg8Ov8V0p_61RlY5liDxx6u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052736"/>
            <a:ext cx="283270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16" y="404664"/>
            <a:ext cx="709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0319" t="27853" r="22177" b="19999"/>
          <a:stretch>
            <a:fillRect/>
          </a:stretch>
        </p:blipFill>
        <p:spPr bwMode="auto">
          <a:xfrm>
            <a:off x="395536" y="1124744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19781" t="30951" r="22293" b="12259"/>
          <a:stretch>
            <a:fillRect/>
          </a:stretch>
        </p:blipFill>
        <p:spPr bwMode="auto">
          <a:xfrm>
            <a:off x="4932040" y="980728"/>
            <a:ext cx="3672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 l="21597" t="23625" r="20566" b="18790"/>
          <a:stretch>
            <a:fillRect/>
          </a:stretch>
        </p:blipFill>
        <p:spPr bwMode="auto">
          <a:xfrm>
            <a:off x="2771800" y="3888432"/>
            <a:ext cx="367218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467544" y="294039"/>
            <a:ext cx="8064896" cy="5112568"/>
          </a:xfrm>
        </p:spPr>
        <p:txBody>
          <a:bodyPr>
            <a:noAutofit/>
          </a:bodyPr>
          <a:lstStyle/>
          <a:p>
            <a:pPr algn="l"/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tr-T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tr-T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tr-TR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tr-TR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tr-TR" sz="2400" b="1" u="sng" dirty="0">
                <a:solidFill>
                  <a:schemeClr val="bg1"/>
                </a:solidFill>
              </a:rPr>
              <a:t/>
            </a:r>
            <a:br>
              <a:rPr lang="tr-TR" sz="2400" b="1" u="sng" dirty="0">
                <a:solidFill>
                  <a:schemeClr val="bg1"/>
                </a:solidFill>
              </a:rPr>
            </a:br>
            <a:r>
              <a:rPr lang="tr-TR" sz="2400" b="1" u="sng" dirty="0" smtClean="0">
                <a:solidFill>
                  <a:schemeClr val="bg1"/>
                </a:solidFill>
              </a:rPr>
              <a:t/>
            </a:r>
            <a:br>
              <a:rPr lang="tr-TR" sz="2400" b="1" u="sng" dirty="0" smtClean="0">
                <a:solidFill>
                  <a:schemeClr val="bg1"/>
                </a:solidFill>
              </a:rPr>
            </a:br>
            <a:r>
              <a:rPr lang="tr-TR" sz="2400" b="1" u="sng" dirty="0">
                <a:solidFill>
                  <a:schemeClr val="bg1"/>
                </a:solidFill>
              </a:rPr>
              <a:t/>
            </a:r>
            <a:br>
              <a:rPr lang="tr-TR" sz="2400" b="1" u="sng" dirty="0">
                <a:solidFill>
                  <a:schemeClr val="bg1"/>
                </a:solidFill>
              </a:rPr>
            </a:br>
            <a:r>
              <a:rPr lang="tr-TR" sz="2400" b="1" u="sng" dirty="0" smtClean="0">
                <a:solidFill>
                  <a:schemeClr val="bg1"/>
                </a:solidFill>
              </a:rPr>
              <a:t/>
            </a:r>
            <a:br>
              <a:rPr lang="tr-TR" sz="2400" b="1" u="sng" dirty="0" smtClean="0">
                <a:solidFill>
                  <a:schemeClr val="bg1"/>
                </a:solidFill>
              </a:rPr>
            </a:br>
            <a:r>
              <a:rPr lang="tr-TR" sz="2400" b="1" u="sng" dirty="0">
                <a:solidFill>
                  <a:schemeClr val="bg1"/>
                </a:solidFill>
              </a:rPr>
              <a:t/>
            </a:r>
            <a:br>
              <a:rPr lang="tr-TR" sz="2400" b="1" u="sng" dirty="0">
                <a:solidFill>
                  <a:schemeClr val="bg1"/>
                </a:solidFill>
              </a:rPr>
            </a:br>
            <a:r>
              <a:rPr lang="tr-TR" sz="2400" b="1" u="sng" dirty="0" smtClean="0">
                <a:solidFill>
                  <a:schemeClr val="bg1"/>
                </a:solidFill>
              </a:rPr>
              <a:t/>
            </a:r>
            <a:br>
              <a:rPr lang="tr-TR" sz="2400" b="1" u="sng" dirty="0" smtClean="0">
                <a:solidFill>
                  <a:schemeClr val="bg1"/>
                </a:solidFill>
              </a:rPr>
            </a:br>
            <a:r>
              <a:rPr lang="tr-TR" sz="2400" b="1" u="sng" dirty="0" smtClean="0">
                <a:solidFill>
                  <a:schemeClr val="bg1"/>
                </a:solidFill>
              </a:rPr>
              <a:t/>
            </a:r>
            <a:br>
              <a:rPr lang="tr-TR" sz="2400" b="1" u="sng" dirty="0" smtClean="0">
                <a:solidFill>
                  <a:schemeClr val="bg1"/>
                </a:solidFill>
              </a:rPr>
            </a:br>
            <a:r>
              <a:rPr lang="tr-TR" sz="2400" b="1" u="sng" dirty="0">
                <a:solidFill>
                  <a:schemeClr val="bg1"/>
                </a:solidFill>
              </a:rPr>
              <a:t>Son 3 </a:t>
            </a:r>
            <a:r>
              <a:rPr lang="tr-TR" sz="2400" b="1" u="sng" dirty="0" smtClean="0">
                <a:solidFill>
                  <a:schemeClr val="bg1"/>
                </a:solidFill>
              </a:rPr>
              <a:t>Yılda </a:t>
            </a:r>
            <a:r>
              <a:rPr lang="tr-TR" sz="2400" b="1" u="sng" dirty="0">
                <a:solidFill>
                  <a:schemeClr val="bg1"/>
                </a:solidFill>
              </a:rPr>
              <a:t>Beyaz Bayrak Sertifikası </a:t>
            </a:r>
            <a:r>
              <a:rPr lang="tr-TR" sz="2400" b="1" u="sng" dirty="0" smtClean="0">
                <a:solidFill>
                  <a:schemeClr val="bg1"/>
                </a:solidFill>
              </a:rPr>
              <a:t>Alan </a:t>
            </a:r>
            <a:r>
              <a:rPr lang="tr-TR" sz="2400" b="1" u="sng" dirty="0">
                <a:solidFill>
                  <a:schemeClr val="bg1"/>
                </a:solidFill>
              </a:rPr>
              <a:t>Okul/Kurum Sayıları :</a:t>
            </a:r>
            <a:br>
              <a:rPr lang="tr-TR" sz="2400" b="1" u="sng" dirty="0">
                <a:solidFill>
                  <a:schemeClr val="bg1"/>
                </a:solidFill>
              </a:rPr>
            </a:br>
            <a:r>
              <a:rPr lang="tr-TR" sz="2400" b="1" u="sng" dirty="0">
                <a:solidFill>
                  <a:schemeClr val="bg1"/>
                </a:solidFill>
              </a:rPr>
              <a:t/>
            </a:r>
            <a:br>
              <a:rPr lang="tr-TR" sz="2400" b="1" u="sng" dirty="0">
                <a:solidFill>
                  <a:schemeClr val="bg1"/>
                </a:solidFill>
              </a:rPr>
            </a:br>
            <a:r>
              <a:rPr lang="tr-TR" sz="2400" b="1" u="sng" dirty="0">
                <a:solidFill>
                  <a:schemeClr val="bg1"/>
                </a:solidFill>
              </a:rPr>
              <a:t/>
            </a:r>
            <a:br>
              <a:rPr lang="tr-TR" sz="2400" b="1" u="sng" dirty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2015        41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2016        54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2017        109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tr-T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tr-T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tr-T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tr-T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tr-T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tr-TR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tr-TR" dirty="0"/>
          </a:p>
        </p:txBody>
      </p:sp>
      <p:sp>
        <p:nvSpPr>
          <p:cNvPr id="10" name="Sağ Ok 9"/>
          <p:cNvSpPr/>
          <p:nvPr/>
        </p:nvSpPr>
        <p:spPr>
          <a:xfrm>
            <a:off x="1691680" y="2924944"/>
            <a:ext cx="432048" cy="1440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1691680" y="3501008"/>
            <a:ext cx="432048" cy="1440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     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1691680" y="4077072"/>
            <a:ext cx="432048" cy="14401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7504" y="2348880"/>
            <a:ext cx="3672408" cy="2520280"/>
          </a:xfrm>
          <a:prstGeom prst="ellipse">
            <a:avLst/>
          </a:prstGeom>
          <a:blipFill>
            <a:blip r:embed="rId2">
              <a:alphaModFix amt="44000"/>
            </a:blip>
            <a:tile tx="0" ty="0" sx="100000" sy="100000" flip="none" algn="tl"/>
          </a:blipFill>
          <a:ln w="79375" cap="sq" cmpd="dbl">
            <a:prstDash val="sysDot"/>
            <a:miter lim="800000"/>
          </a:ln>
          <a:effectLst>
            <a:outerShdw blurRad="50800" dist="50800" dir="5400000" algn="ctr" rotWithShape="0">
              <a:srgbClr val="000000">
                <a:alpha val="33000"/>
              </a:srgbClr>
            </a:outerShdw>
            <a:reflection blurRad="203200" endPos="90000" dist="88900" dir="5400000" sy="-100000" algn="bl" rotWithShape="0"/>
          </a:effectLst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2972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1415" y="404663"/>
            <a:ext cx="709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YIL 109 OKULUMUZ BEYAZ BAYRAK ALDI</a:t>
            </a:r>
          </a:p>
        </p:txBody>
      </p:sp>
      <p:pic>
        <p:nvPicPr>
          <p:cNvPr id="7" name="Picture 2" descr="C:\Users\FatmaKAHRAMAN\Desktop\FATMA KAHRAMAN\bülten temmuz\26132130_IMG_015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10" y="1412776"/>
            <a:ext cx="8640960" cy="477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57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1415" y="404663"/>
            <a:ext cx="709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İLİMİZDE AKTİF  BEYAZ BAYRAK SAYISI: 204</a:t>
            </a:r>
          </a:p>
        </p:txBody>
      </p:sp>
      <p:pic>
        <p:nvPicPr>
          <p:cNvPr id="6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8562062" cy="4824536"/>
          </a:xfrm>
        </p:spPr>
      </p:pic>
    </p:spTree>
    <p:extLst>
      <p:ext uri="{BB962C8B-B14F-4D97-AF65-F5344CB8AC3E}">
        <p14:creationId xmlns:p14="http://schemas.microsoft.com/office/powerpoint/2010/main" xmlns="" val="13170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Başlık"/>
          <p:cNvSpPr>
            <a:spLocks noGrp="1"/>
          </p:cNvSpPr>
          <p:nvPr>
            <p:ph type="ctrTitle"/>
          </p:nvPr>
        </p:nvSpPr>
        <p:spPr>
          <a:xfrm>
            <a:off x="5381630" y="4005064"/>
            <a:ext cx="3762370" cy="23762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000" b="1" dirty="0" smtClean="0">
                <a:solidFill>
                  <a:schemeClr val="bg1"/>
                </a:solidFill>
              </a:rPr>
              <a:t>   </a:t>
            </a:r>
            <a:r>
              <a:rPr lang="tr-TR" sz="20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Sağlıklı bir nesil yetiştirmek arzusuyla…  </a:t>
            </a:r>
            <a:r>
              <a:rPr lang="tr-TR" sz="2000" b="1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tr-TR" sz="2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tr-TR" sz="2000" b="1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tr-TR" sz="2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tr-TR" sz="2000" b="1" dirty="0" smtClean="0">
                <a:solidFill>
                  <a:schemeClr val="bg1"/>
                </a:solidFill>
                <a:latin typeface="Cambria" pitchFamily="18" charset="0"/>
              </a:rPr>
              <a:t>TEŞEKKÜR EDERİZ.</a:t>
            </a:r>
            <a:r>
              <a:rPr lang="tr-T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endParaRPr lang="tr-TR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3789040"/>
            <a:ext cx="8388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  <a:tabLst>
                <a:tab pos="-3048000" algn="l"/>
                <a:tab pos="571500" algn="l"/>
              </a:tabLst>
            </a:pPr>
            <a:r>
              <a:rPr lang="tr-TR" sz="2400" b="1" dirty="0" smtClean="0">
                <a:ea typeface="Times New Roman" pitchFamily="18" charset="0"/>
                <a:cs typeface="Times New Roman" pitchFamily="18" charset="0"/>
              </a:rPr>
              <a:t>Projenin Amacı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  <a:tabLst>
                <a:tab pos="-3048000" algn="l"/>
                <a:tab pos="571500" algn="l"/>
              </a:tabLst>
            </a:pPr>
            <a:endParaRPr lang="tr-TR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  <a:tabLst>
                <a:tab pos="-3048000" algn="l"/>
                <a:tab pos="571500" algn="l"/>
              </a:tabLst>
            </a:pPr>
            <a:r>
              <a:rPr lang="tr-TR" sz="2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Millî Eğitim Bakanlığına bağlı </a:t>
            </a:r>
            <a:r>
              <a:rPr lang="tr-TR" sz="2200" dirty="0" smtClean="0">
                <a:latin typeface="Cambria" pitchFamily="18" charset="0"/>
              </a:rPr>
              <a:t>örgün ve yaygın eğitim kurumlarının temizlik ve hijyen konusunda teşvik edilmesi, okul sağlığının daha iyi düzeye çıkarılması, yaşam kalitesinin yükseltilmesi ve yeterli eğitim almış sağlıklı nesiller yetiştirilmesi amaçlanmaktadır.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  <a:tabLst>
                <a:tab pos="-3048000" algn="l"/>
                <a:tab pos="571500" algn="l"/>
              </a:tabLst>
            </a:pPr>
            <a:endParaRPr lang="tr-TR" sz="2200" dirty="0" smtClean="0">
              <a:latin typeface="Cambria" pitchFamily="18" charset="0"/>
            </a:endParaRPr>
          </a:p>
        </p:txBody>
      </p:sp>
      <p:pic>
        <p:nvPicPr>
          <p:cNvPr id="4" name="Picture 2" descr="http://mebk12.meb.gov.tr/meb_iys_dosyalar/02/05/974079/resimler/2013_06/04002426_beyazbayr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3024336" cy="2304256"/>
          </a:xfrm>
          <a:prstGeom prst="rect">
            <a:avLst/>
          </a:prstGeom>
          <a:noFill/>
        </p:spPr>
      </p:pic>
      <p:pic>
        <p:nvPicPr>
          <p:cNvPr id="5" name="Picture 4" descr="https://encrypted-tbn0.gstatic.com/images?q=tbn:ANd9GcQ5VFDHQdGKM884KYURmvAiyzVtcmg8Ov8V0p_61RlY5liDxx6u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3384376" cy="2322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0241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3382963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7544" y="3717032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ambria" pitchFamily="18" charset="0"/>
              </a:rPr>
              <a:t>Yetkili Birimler </a:t>
            </a:r>
            <a:endParaRPr lang="tr-TR" sz="2400" b="1" dirty="0" smtClean="0">
              <a:latin typeface="Cambria" pitchFamily="18" charset="0"/>
            </a:endParaRPr>
          </a:p>
          <a:p>
            <a:endParaRPr lang="tr-TR" sz="2200" b="1" dirty="0"/>
          </a:p>
          <a:p>
            <a:r>
              <a:rPr lang="tr-TR" sz="2200" dirty="0"/>
              <a:t>Bu protokol hükümlerinin uygulanmasında, Sağlık Bakanlığı adına Türkiye Halk Sağlığı Kurumu, Millî Eğitim Bakanlığı adına Meslekî ve Teknik Eğitim Genel Müdürlüğü yetkilidir.</a:t>
            </a:r>
          </a:p>
        </p:txBody>
      </p:sp>
    </p:spTree>
    <p:extLst>
      <p:ext uri="{BB962C8B-B14F-4D97-AF65-F5344CB8AC3E}">
        <p14:creationId xmlns:p14="http://schemas.microsoft.com/office/powerpoint/2010/main" xmlns="" val="8761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6014"/>
            <a:ext cx="2736155" cy="208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643" y="1125450"/>
            <a:ext cx="3067274" cy="21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21" y="3140968"/>
            <a:ext cx="8650287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05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6014"/>
            <a:ext cx="2736155" cy="208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643" y="1125450"/>
            <a:ext cx="3067274" cy="21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0709"/>
            <a:ext cx="8755063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94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6014"/>
            <a:ext cx="2736155" cy="208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643" y="1125450"/>
            <a:ext cx="3067274" cy="21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8901113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31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071538" y="214291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BEYAZ BAYRAK PROJESİ</a:t>
            </a:r>
            <a:endParaRPr lang="tr-TR" sz="24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57" y="1227683"/>
            <a:ext cx="30241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156370"/>
            <a:ext cx="3382963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2733"/>
            <a:ext cx="8645525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78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8708</TotalTime>
  <Words>389</Words>
  <Application>Microsoft Office PowerPoint</Application>
  <PresentationFormat>Ekran Gösterisi (4:3)</PresentationFormat>
  <Paragraphs>117</Paragraphs>
  <Slides>34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FATMA KAHRAMAN DİYARBAKIR İL MİLLİ EĞİTİM MÜDÜRLÜĞÜ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          Son 3 Yılda Beyaz Bayrak Sertifikası Alan Okul/Kurum Sayıları :   2015        41 2016        54 2017        109       </vt:lpstr>
      <vt:lpstr>Slayt 32</vt:lpstr>
      <vt:lpstr>Slayt 33</vt:lpstr>
      <vt:lpstr>   Sağlıklı bir nesil yetiştirmek arzusuyla…    TEŞEKKÜR EDERİZ.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 ve Teknik Eğitim  Yeni Bir Sistem Önerisi  (TASLAK)</dc:title>
  <dc:creator>Sedat GUNEYPARLAK</dc:creator>
  <cp:lastModifiedBy>pc</cp:lastModifiedBy>
  <cp:revision>1185</cp:revision>
  <cp:lastPrinted>2016-10-10T07:23:49Z</cp:lastPrinted>
  <dcterms:created xsi:type="dcterms:W3CDTF">2012-01-17T12:34:24Z</dcterms:created>
  <dcterms:modified xsi:type="dcterms:W3CDTF">2017-10-19T11:31:14Z</dcterms:modified>
</cp:coreProperties>
</file>