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06AF731-B030-4786-A645-661272E87FC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D7F277A8-ACD7-4A6E-95E9-5CF9462C8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E5BD1F42-65BC-4E94-A766-0136A1A77606}"/>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5" name="Alt Bilgi Yer Tutucusu 4">
            <a:extLst>
              <a:ext uri="{FF2B5EF4-FFF2-40B4-BE49-F238E27FC236}">
                <a16:creationId xmlns:a16="http://schemas.microsoft.com/office/drawing/2014/main" xmlns="" id="{3783CD23-1019-40C0-8C4A-B253F5E6AF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17ABC08C-F0C9-4B2B-9777-5856B124E90D}"/>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68942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6428121-59DF-4D24-9D7B-DDD570707F0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828D3FBB-EE27-416E-BE4C-66BD2F2F5DB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4383018-2930-434D-88F4-1CA8EA562646}"/>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5" name="Alt Bilgi Yer Tutucusu 4">
            <a:extLst>
              <a:ext uri="{FF2B5EF4-FFF2-40B4-BE49-F238E27FC236}">
                <a16:creationId xmlns:a16="http://schemas.microsoft.com/office/drawing/2014/main" xmlns="" id="{4D4FF9A6-E8F5-4E85-B3B4-91D27E61CB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7C8C2BA-D94E-49A2-8018-1188EB0DFF83}"/>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340778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0850CAD8-1DF7-449F-8D5D-EF5BE7A43DD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8FAE0417-2629-4339-B788-BDF799CFA29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2988537-ED37-4BB7-B0E1-D55A79AD0A80}"/>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5" name="Alt Bilgi Yer Tutucusu 4">
            <a:extLst>
              <a:ext uri="{FF2B5EF4-FFF2-40B4-BE49-F238E27FC236}">
                <a16:creationId xmlns:a16="http://schemas.microsoft.com/office/drawing/2014/main" xmlns="" id="{27166B29-EA3E-4A81-86F2-81F77811313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D4A964E-BAAF-4416-9163-7F5862241FFE}"/>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69308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334D7C2-C8AF-45A0-9FBE-13A05C825C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A16B2A17-E88D-481C-ADC9-66A442EEA94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4EED72A-D066-43F2-996C-60973DC22DF1}"/>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5" name="Alt Bilgi Yer Tutucusu 4">
            <a:extLst>
              <a:ext uri="{FF2B5EF4-FFF2-40B4-BE49-F238E27FC236}">
                <a16:creationId xmlns:a16="http://schemas.microsoft.com/office/drawing/2014/main" xmlns="" id="{3669DE9C-E5AB-4C79-B20C-7DF36C6CF9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71E5051-4AB7-4386-A093-DB28E25F2DBC}"/>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143067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CE12209-3960-495D-A537-6E7276D0050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4D2DBFAF-E603-4E10-9BE9-75EEF244F9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DB535A96-BD7D-4EA2-9919-5B5398A645E6}"/>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5" name="Alt Bilgi Yer Tutucusu 4">
            <a:extLst>
              <a:ext uri="{FF2B5EF4-FFF2-40B4-BE49-F238E27FC236}">
                <a16:creationId xmlns:a16="http://schemas.microsoft.com/office/drawing/2014/main" xmlns="" id="{C165F8A1-FEAB-49D8-AB3F-33EB864671D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11D1729-4350-4B7D-B288-67C83C87832B}"/>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1050509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52A3E60-A286-4505-A0D3-254CDEC365E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5D0216B5-AC47-4983-876C-8203467A109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B4A6A249-5925-4378-9F84-13FFBD9A9C0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A6F52EB8-DD59-4BAB-991F-5B5B3A7E333F}"/>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6" name="Alt Bilgi Yer Tutucusu 5">
            <a:extLst>
              <a:ext uri="{FF2B5EF4-FFF2-40B4-BE49-F238E27FC236}">
                <a16:creationId xmlns:a16="http://schemas.microsoft.com/office/drawing/2014/main" xmlns="" id="{7F4EA8AF-349B-425F-8D13-03349F7F00F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C289DFB0-2433-4DEB-97EA-BC9B46FA2E90}"/>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63887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A22DDC4-BC71-4532-ABCD-D9E40B027BA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8E7ED398-E5BC-4B70-B726-ECF84469D8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62A6366B-25AF-400D-8910-9D4CDB50A87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ACA00389-A00A-4CAB-9817-CDA5F70C70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B988B2E8-CD83-4B09-AE83-D2CD8B7F4C8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0106EA11-4A83-4FAA-9EE8-9D7E7FFFE049}"/>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8" name="Alt Bilgi Yer Tutucusu 7">
            <a:extLst>
              <a:ext uri="{FF2B5EF4-FFF2-40B4-BE49-F238E27FC236}">
                <a16:creationId xmlns:a16="http://schemas.microsoft.com/office/drawing/2014/main" xmlns="" id="{83389D6B-D193-4071-910B-3EAB9B001B6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617E5685-922F-43B9-9BA2-4B4617AF3E9E}"/>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243169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B0D713E-03AA-4F19-AF95-A0D1B8CDA8E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4ED9BD2E-6C8C-4584-AA19-B4ACB836DDC4}"/>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4" name="Alt Bilgi Yer Tutucusu 3">
            <a:extLst>
              <a:ext uri="{FF2B5EF4-FFF2-40B4-BE49-F238E27FC236}">
                <a16:creationId xmlns:a16="http://schemas.microsoft.com/office/drawing/2014/main" xmlns="" id="{BA8C6BD9-F727-4104-95DD-16116CBE7A6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F8195A6D-6170-4A3D-866F-DFED8D6EEB91}"/>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3520223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6B0FCAA3-FE0E-4727-8B47-5E3CB7FB1D10}"/>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3" name="Alt Bilgi Yer Tutucusu 2">
            <a:extLst>
              <a:ext uri="{FF2B5EF4-FFF2-40B4-BE49-F238E27FC236}">
                <a16:creationId xmlns:a16="http://schemas.microsoft.com/office/drawing/2014/main" xmlns="" id="{74F82001-8957-44A7-A9CE-E57D04CE63C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94721A9D-C8CD-419D-AEAA-BDE3D62142DC}"/>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123899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489ABF2-0754-421C-B058-D4476EA85C2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0FD2EF0-832E-4788-87D2-27352FC29D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68B29F45-324F-4F30-A8C0-51C8C28CE7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3B3F5A07-C1E8-4767-A841-062053E72437}"/>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6" name="Alt Bilgi Yer Tutucusu 5">
            <a:extLst>
              <a:ext uri="{FF2B5EF4-FFF2-40B4-BE49-F238E27FC236}">
                <a16:creationId xmlns:a16="http://schemas.microsoft.com/office/drawing/2014/main" xmlns="" id="{16524FEB-3B5C-484D-9E03-44BD4F5DE1B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6969504-DD25-45CA-9DB9-A1E412F13C39}"/>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203548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AB76422-F108-47BC-A92C-D448CB7A6B3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54670789-8D73-4870-9CF1-E0DFE73B4D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C34A3542-D0E0-4745-92B9-DFD2BA2AF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8ED80FEF-381C-44BB-8093-EE708B9FE6AF}"/>
              </a:ext>
            </a:extLst>
          </p:cNvPr>
          <p:cNvSpPr>
            <a:spLocks noGrp="1"/>
          </p:cNvSpPr>
          <p:nvPr>
            <p:ph type="dt" sz="half" idx="10"/>
          </p:nvPr>
        </p:nvSpPr>
        <p:spPr/>
        <p:txBody>
          <a:bodyPr/>
          <a:lstStyle/>
          <a:p>
            <a:fld id="{8259118C-357D-462B-83B9-53D982635C50}" type="datetimeFigureOut">
              <a:rPr lang="tr-TR" smtClean="0"/>
              <a:t>5.12.2019</a:t>
            </a:fld>
            <a:endParaRPr lang="tr-TR"/>
          </a:p>
        </p:txBody>
      </p:sp>
      <p:sp>
        <p:nvSpPr>
          <p:cNvPr id="6" name="Alt Bilgi Yer Tutucusu 5">
            <a:extLst>
              <a:ext uri="{FF2B5EF4-FFF2-40B4-BE49-F238E27FC236}">
                <a16:creationId xmlns:a16="http://schemas.microsoft.com/office/drawing/2014/main" xmlns="" id="{D50F29ED-FC33-4B4E-9822-B71A59061E1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713B612C-C4A5-4CCA-9112-1413CE5FD448}"/>
              </a:ext>
            </a:extLst>
          </p:cNvPr>
          <p:cNvSpPr>
            <a:spLocks noGrp="1"/>
          </p:cNvSpPr>
          <p:nvPr>
            <p:ph type="sldNum" sz="quarter" idx="12"/>
          </p:nvPr>
        </p:nvSpPr>
        <p:spPr/>
        <p:txBody>
          <a:bodyPr/>
          <a:lstStyle/>
          <a:p>
            <a:fld id="{86116AE4-F7A9-4B2E-8CB7-5D4C662FE156}" type="slidenum">
              <a:rPr lang="tr-TR" smtClean="0"/>
              <a:t>‹#›</a:t>
            </a:fld>
            <a:endParaRPr lang="tr-TR"/>
          </a:p>
        </p:txBody>
      </p:sp>
    </p:spTree>
    <p:extLst>
      <p:ext uri="{BB962C8B-B14F-4D97-AF65-F5344CB8AC3E}">
        <p14:creationId xmlns:p14="http://schemas.microsoft.com/office/powerpoint/2010/main" val="369179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B20F3121-9B46-4EDB-8B12-3CD5D2FB8B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BDF6CA80-2707-4425-B329-ABC54D188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3A580455-A751-48ED-86E6-EB37BFA1F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9118C-357D-462B-83B9-53D982635C50}" type="datetimeFigureOut">
              <a:rPr lang="tr-TR" smtClean="0"/>
              <a:t>5.12.2019</a:t>
            </a:fld>
            <a:endParaRPr lang="tr-TR"/>
          </a:p>
        </p:txBody>
      </p:sp>
      <p:sp>
        <p:nvSpPr>
          <p:cNvPr id="5" name="Alt Bilgi Yer Tutucusu 4">
            <a:extLst>
              <a:ext uri="{FF2B5EF4-FFF2-40B4-BE49-F238E27FC236}">
                <a16:creationId xmlns:a16="http://schemas.microsoft.com/office/drawing/2014/main" xmlns="" id="{A38702BA-F399-4A39-8343-38CFAE3668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C4F6E10D-9D50-477D-95BC-7201A79D42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16AE4-F7A9-4B2E-8CB7-5D4C662FE156}" type="slidenum">
              <a:rPr lang="tr-TR" smtClean="0"/>
              <a:t>‹#›</a:t>
            </a:fld>
            <a:endParaRPr lang="tr-TR"/>
          </a:p>
        </p:txBody>
      </p:sp>
    </p:spTree>
    <p:extLst>
      <p:ext uri="{BB962C8B-B14F-4D97-AF65-F5344CB8AC3E}">
        <p14:creationId xmlns:p14="http://schemas.microsoft.com/office/powerpoint/2010/main" val="1831135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65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softEdge rad="1270000"/>
          </a:effectLst>
        </p:spPr>
      </p:pic>
      <p:sp>
        <p:nvSpPr>
          <p:cNvPr id="6" name="Dikdörtgen 5">
            <a:extLst>
              <a:ext uri="{FF2B5EF4-FFF2-40B4-BE49-F238E27FC236}">
                <a16:creationId xmlns:a16="http://schemas.microsoft.com/office/drawing/2014/main" xmlns="" id="{D559A22E-294C-409F-A773-62D08043FA79}"/>
              </a:ext>
            </a:extLst>
          </p:cNvPr>
          <p:cNvSpPr/>
          <p:nvPr/>
        </p:nvSpPr>
        <p:spPr>
          <a:xfrm>
            <a:off x="1531748" y="1211499"/>
            <a:ext cx="9144000" cy="2713243"/>
          </a:xfrm>
          <a:prstGeom prst="rect">
            <a:avLst/>
          </a:prstGeom>
        </p:spPr>
        <p:txBody>
          <a:bodyPr wrap="square">
            <a:spAutoFit/>
          </a:bodyPr>
          <a:lstStyle/>
          <a:p>
            <a:pPr algn="ctr">
              <a:lnSpc>
                <a:spcPct val="150000"/>
              </a:lnSpc>
            </a:pPr>
            <a:r>
              <a:rPr lang="tr-TR" sz="6000" b="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BİR EĞİTİMCİ OLARAK HZ. PEYGAMBER</a:t>
            </a:r>
            <a:endParaRPr lang="tr-TR"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2835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5293757"/>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8. Çocuklara Sabırlı Olmayı Öğretti</a:t>
            </a:r>
          </a:p>
          <a:p>
            <a:pPr algn="ctr"/>
            <a:r>
              <a:rPr lang="tr-TR" sz="3600" b="1" dirty="0">
                <a:latin typeface="Arial" panose="020B0604020202020204" pitchFamily="34" charset="0"/>
                <a:cs typeface="Arial" panose="020B0604020202020204" pitchFamily="34" charset="0"/>
              </a:rPr>
              <a:t>	</a:t>
            </a: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Hayatta hepimiz başarılı ve mutlu olmak isteriz. Ancak zaferler, sabır neticesi elde edilir. Çalışmadan başarıya ulaşmak mümkün değildir. Üstelik dünya, imtihan dünyasıdır, rahat ve mutluluk yeri değildir. İmtihan sırasında insan mutluluk aramaz, ancak sınavı kazanırsa sevinir.</a:t>
            </a:r>
          </a:p>
          <a:p>
            <a:pPr>
              <a:spcBef>
                <a:spcPts val="1200"/>
              </a:spcBef>
            </a:pPr>
            <a:r>
              <a:rPr lang="tr-TR" sz="2400" b="1" dirty="0">
                <a:latin typeface="Arial" panose="020B0604020202020204" pitchFamily="34" charset="0"/>
                <a:cs typeface="Arial" panose="020B0604020202020204" pitchFamily="34" charset="0"/>
              </a:rPr>
              <a:t>	Kur'an-ı Kerim'de </a:t>
            </a:r>
            <a:r>
              <a:rPr lang="tr-TR" sz="2400" b="1" dirty="0" err="1">
                <a:latin typeface="Arial" panose="020B0604020202020204" pitchFamily="34" charset="0"/>
                <a:cs typeface="Arial" panose="020B0604020202020204" pitchFamily="34" charset="0"/>
              </a:rPr>
              <a:t>Cenab</a:t>
            </a:r>
            <a:r>
              <a:rPr lang="tr-TR" sz="2400" b="1" dirty="0">
                <a:latin typeface="Arial" panose="020B0604020202020204" pitchFamily="34" charset="0"/>
                <a:cs typeface="Arial" panose="020B0604020202020204" pitchFamily="34" charset="0"/>
              </a:rPr>
              <a:t>-ı Hak bize sabrı tavsiye eder ve sabır karşılığı cennete girileceğini müjdeler. “Sabırlarına karşılık cennet ve (giyecek olarak) ipek ihsan eder.”(İnsan, 76/12)</a:t>
            </a:r>
          </a:p>
          <a:p>
            <a:pPr>
              <a:spcBef>
                <a:spcPts val="1200"/>
              </a:spcBef>
            </a:pPr>
            <a:r>
              <a:rPr lang="tr-TR" sz="2400" b="1" dirty="0">
                <a:latin typeface="Arial" panose="020B0604020202020204" pitchFamily="34" charset="0"/>
                <a:cs typeface="Arial" panose="020B0604020202020204" pitchFamily="34" charset="0"/>
              </a:rPr>
              <a:t>	Peygamber Efendimiz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“Sabreden zafere ulaşır.” buyurur.</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3907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6401753"/>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9. Çocukları İşe Alıştırdı</a:t>
            </a:r>
          </a:p>
          <a:p>
            <a:pPr algn="ctr"/>
            <a:r>
              <a:rPr lang="tr-TR" sz="3600" b="1" dirty="0">
                <a:latin typeface="Arial" panose="020B0604020202020204" pitchFamily="34" charset="0"/>
                <a:cs typeface="Arial" panose="020B0604020202020204" pitchFamily="34" charset="0"/>
              </a:rPr>
              <a:t>	</a:t>
            </a: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Çocukları hayata hazırlamalı, onlara para kazanabilecekleri bir meslek ve bir sanat öğretmeliyiz.</a:t>
            </a:r>
          </a:p>
          <a:p>
            <a:pPr>
              <a:spcBef>
                <a:spcPts val="1200"/>
              </a:spcBef>
            </a:pPr>
            <a:r>
              <a:rPr lang="tr-TR" sz="2400" b="1" dirty="0">
                <a:latin typeface="Arial" panose="020B0604020202020204" pitchFamily="34" charset="0"/>
                <a:cs typeface="Arial" panose="020B0604020202020204" pitchFamily="34" charset="0"/>
              </a:rPr>
              <a:t>	Sevgili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Medine'ye geldiğinde aşağı yukarı on yaşlarında olan Hz. Enes'i yanına aldı. Onunla on yıl boyunca ilgilendi. Bu zaman içerisinde yapabileceği birtakım işleri ona gördürdü. Bunu yaparken de onu hiç azarlamadı. Hep güler yüzle işleri yapmasını sağladı.(10)</a:t>
            </a:r>
          </a:p>
          <a:p>
            <a:pPr>
              <a:spcBef>
                <a:spcPts val="1200"/>
              </a:spcBef>
            </a:pPr>
            <a:r>
              <a:rPr lang="tr-TR" sz="2400" b="1" dirty="0">
                <a:latin typeface="Arial" panose="020B0604020202020204" pitchFamily="34" charset="0"/>
                <a:cs typeface="Arial" panose="020B0604020202020204" pitchFamily="34" charset="0"/>
              </a:rPr>
              <a:t>	Bu şekilde iş yapmayı öğrenen çocuklar, hem kendi becerilerini geliştirir, hem başkalarına yardım etmeye alışır. Çocuklara fırsat vermek, yeteneklerini geliştirmelerine imkan tanımak gerekir. Yetenekleri gelişmiş olarak hayata hazırlanan çocuklar, ileride kendi başlarına hayatlarını sürdürebilirler. Önemli olan, bu beceriyi kazanmalarıdır.</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1632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6340197"/>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10. Yumuşak ve Hoşgörülü Davrandı</a:t>
            </a:r>
          </a:p>
          <a:p>
            <a:pPr algn="ctr"/>
            <a:r>
              <a:rPr lang="tr-TR" sz="3600" b="1" dirty="0">
                <a:latin typeface="Arial" panose="020B0604020202020204" pitchFamily="34" charset="0"/>
                <a:cs typeface="Arial" panose="020B0604020202020204" pitchFamily="34" charset="0"/>
              </a:rPr>
              <a:t>	</a:t>
            </a: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Çocuk terbiyesinin temeli sevgi, şefkat ve hoşgörüdür. Çocukların yanlış yapması gayet doğaldır. Büyükler bile hata yapmaktadır.</a:t>
            </a:r>
          </a:p>
          <a:p>
            <a:pPr>
              <a:spcBef>
                <a:spcPts val="1200"/>
              </a:spcBef>
            </a:pPr>
            <a:r>
              <a:rPr lang="tr-TR" sz="2400" b="1" dirty="0">
                <a:latin typeface="Arial" panose="020B0604020202020204" pitchFamily="34" charset="0"/>
                <a:cs typeface="Arial" panose="020B0604020202020204" pitchFamily="34" charset="0"/>
              </a:rPr>
              <a:t>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hiçbir çocuğu dövmediği gibi, dayak ve şiddeti hiçbir şekilde eğitim metodu olarak tavsiye etmemiştir.</a:t>
            </a:r>
          </a:p>
          <a:p>
            <a:pPr>
              <a:spcBef>
                <a:spcPts val="1200"/>
              </a:spcBef>
            </a:pPr>
            <a:r>
              <a:rPr lang="tr-TR" sz="2400" b="1" dirty="0">
                <a:latin typeface="Arial" panose="020B0604020202020204" pitchFamily="34" charset="0"/>
                <a:cs typeface="Arial" panose="020B0604020202020204" pitchFamily="34" charset="0"/>
              </a:rPr>
              <a:t>	Eğitimci sevdirmek, nefret ettirmemek, kolaylaştırmak zorundadır.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bize sevdirmeyi ve kolaylaştırmayı tavsiye etmektedir.</a:t>
            </a:r>
          </a:p>
          <a:p>
            <a:pPr>
              <a:spcBef>
                <a:spcPts val="1200"/>
              </a:spcBef>
            </a:pPr>
            <a:r>
              <a:rPr lang="tr-TR" sz="2400" b="1" dirty="0">
                <a:latin typeface="Arial" panose="020B0604020202020204" pitchFamily="34" charset="0"/>
                <a:cs typeface="Arial" panose="020B0604020202020204" pitchFamily="34" charset="0"/>
              </a:rPr>
              <a:t>	Hz. </a:t>
            </a:r>
            <a:r>
              <a:rPr lang="tr-TR" sz="2400" b="1" dirty="0" err="1">
                <a:latin typeface="Arial" panose="020B0604020202020204" pitchFamily="34" charset="0"/>
                <a:cs typeface="Arial" panose="020B0604020202020204" pitchFamily="34" charset="0"/>
              </a:rPr>
              <a:t>Aişe</a:t>
            </a: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r.a</a:t>
            </a:r>
            <a:r>
              <a:rPr lang="tr-TR" sz="2400" b="1" dirty="0">
                <a:latin typeface="Arial" panose="020B0604020202020204" pitchFamily="34" charset="0"/>
                <a:cs typeface="Arial" panose="020B0604020202020204" pitchFamily="34" charset="0"/>
              </a:rPr>
              <a:t>.), Peygamberimizin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şöyle dediğini nakleder:</a:t>
            </a:r>
          </a:p>
          <a:p>
            <a:pPr>
              <a:spcBef>
                <a:spcPts val="1200"/>
              </a:spcBef>
            </a:pPr>
            <a:r>
              <a:rPr lang="tr-TR" sz="2400" b="1" dirty="0">
                <a:latin typeface="Arial" panose="020B0604020202020204" pitchFamily="34" charset="0"/>
                <a:cs typeface="Arial" panose="020B0604020202020204" pitchFamily="34" charset="0"/>
              </a:rPr>
              <a:t>	“Şüphesiz ki Allah çok hoşgörülü ve yumuşaktır, her işte yumuşaklığı sever.”</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310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5170646"/>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11. Anlattıklarının Zihinlere Yerleşmesi İçin Sözlerini Tekrarladı</a:t>
            </a:r>
            <a:r>
              <a:rPr lang="tr-TR" sz="3600" b="1" dirty="0">
                <a:latin typeface="Arial" panose="020B0604020202020204" pitchFamily="34" charset="0"/>
                <a:cs typeface="Arial" panose="020B0604020202020204" pitchFamily="34" charset="0"/>
              </a:rPr>
              <a:t>	</a:t>
            </a: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a:t>
            </a:r>
          </a:p>
          <a:p>
            <a:pPr>
              <a:spcBef>
                <a:spcPts val="1200"/>
              </a:spcBef>
            </a:pPr>
            <a:r>
              <a:rPr lang="tr-TR" sz="2400" b="1" dirty="0">
                <a:latin typeface="Arial" panose="020B0604020202020204" pitchFamily="34" charset="0"/>
                <a:cs typeface="Arial" panose="020B0604020202020204" pitchFamily="34" charset="0"/>
              </a:rPr>
              <a:t>	Eğitimde önemli konuların altını çizmek ve tekrarlamak, önemli bir öğretim metodudur. Çocuk, tekrarlanan şeylerin önemli olduğunu sezer. Bilgileri zihne yerleştirmek için sıkça tekrar ederiz. Tekrar sayesinde bilgiler kısa süreli hafızadan uzun süreli hafızaya aktarılır ve zihne iyice yerleşir.</a:t>
            </a:r>
          </a:p>
          <a:p>
            <a:pPr>
              <a:spcBef>
                <a:spcPts val="1200"/>
              </a:spcBef>
            </a:pPr>
            <a:r>
              <a:rPr lang="tr-TR" sz="2400" b="1" dirty="0">
                <a:latin typeface="Arial" panose="020B0604020202020204" pitchFamily="34" charset="0"/>
                <a:cs typeface="Arial" panose="020B0604020202020204" pitchFamily="34" charset="0"/>
              </a:rPr>
              <a:t>	Bu sebeple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ashaba yeni bilgiler öğretirken üç defa tekrarlamış ve önemli hususların zihinlere yerleşmesi için çalışmıştır. </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8150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5847755"/>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12. İnsanların Anlayabileceği Şekilde Konuştu</a:t>
            </a:r>
          </a:p>
          <a:p>
            <a:pPr algn="ctr"/>
            <a:endParaRPr lang="tr-TR" sz="36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Sevgili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peygamberlerin konuşma tarzını şöyle anlatmıştır:</a:t>
            </a:r>
          </a:p>
          <a:p>
            <a:pPr>
              <a:spcBef>
                <a:spcPts val="1200"/>
              </a:spcBef>
            </a:pPr>
            <a:r>
              <a:rPr lang="tr-TR" sz="2400" b="1" dirty="0">
                <a:latin typeface="Arial" panose="020B0604020202020204" pitchFamily="34" charset="0"/>
                <a:cs typeface="Arial" panose="020B0604020202020204" pitchFamily="34" charset="0"/>
              </a:rPr>
              <a:t>	“Biz peygamberler, insanlara akıllarına göre konuşmakla emir olunduk.”(14)</a:t>
            </a:r>
          </a:p>
          <a:p>
            <a:pPr>
              <a:spcBef>
                <a:spcPts val="1200"/>
              </a:spcBef>
            </a:pPr>
            <a:r>
              <a:rPr lang="tr-TR" sz="2400" b="1" dirty="0">
                <a:latin typeface="Arial" panose="020B0604020202020204" pitchFamily="34" charset="0"/>
                <a:cs typeface="Arial" panose="020B0604020202020204" pitchFamily="34" charset="0"/>
              </a:rPr>
              <a:t>	Başka bir hadis-i şerifte şöyle bir tavsiyede bulunur:</a:t>
            </a:r>
          </a:p>
          <a:p>
            <a:pPr>
              <a:spcBef>
                <a:spcPts val="1200"/>
              </a:spcBef>
            </a:pPr>
            <a:r>
              <a:rPr lang="tr-TR" sz="2400" b="1" dirty="0">
                <a:latin typeface="Arial" panose="020B0604020202020204" pitchFamily="34" charset="0"/>
                <a:cs typeface="Arial" panose="020B0604020202020204" pitchFamily="34" charset="0"/>
              </a:rPr>
              <a:t>	“İnsanlara anlayabilecekleri şekilde konuşunuz.”</a:t>
            </a:r>
          </a:p>
          <a:p>
            <a:pPr>
              <a:spcBef>
                <a:spcPts val="1200"/>
              </a:spcBef>
            </a:pPr>
            <a:r>
              <a:rPr lang="tr-TR" sz="2400" b="1" dirty="0">
                <a:latin typeface="Arial" panose="020B0604020202020204" pitchFamily="34" charset="0"/>
                <a:cs typeface="Arial" panose="020B0604020202020204" pitchFamily="34" charset="0"/>
              </a:rPr>
              <a:t>	Hz. Ali (</a:t>
            </a:r>
            <a:r>
              <a:rPr lang="tr-TR" sz="2400" b="1" dirty="0" err="1">
                <a:latin typeface="Arial" panose="020B0604020202020204" pitchFamily="34" charset="0"/>
                <a:cs typeface="Arial" panose="020B0604020202020204" pitchFamily="34" charset="0"/>
              </a:rPr>
              <a:t>r.a</a:t>
            </a:r>
            <a:r>
              <a:rPr lang="tr-TR" sz="2400" b="1" dirty="0">
                <a:latin typeface="Arial" panose="020B0604020202020204" pitchFamily="34" charset="0"/>
                <a:cs typeface="Arial" panose="020B0604020202020204" pitchFamily="34" charset="0"/>
              </a:rPr>
              <a:t>.), “Sevgili Peygamberimizin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çabuk konuşmazdı; her işitenin anlayacağı şekilde teker teker konuşurdu.” der. (</a:t>
            </a:r>
            <a:r>
              <a:rPr lang="tr-TR" sz="2400" b="1" dirty="0" err="1">
                <a:latin typeface="Arial" panose="020B0604020202020204" pitchFamily="34" charset="0"/>
                <a:cs typeface="Arial" panose="020B0604020202020204" pitchFamily="34" charset="0"/>
              </a:rPr>
              <a:t>Tirmizî</a:t>
            </a: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Menakıb</a:t>
            </a:r>
            <a:r>
              <a:rPr lang="tr-TR" sz="2400" b="1" dirty="0">
                <a:latin typeface="Arial" panose="020B0604020202020204" pitchFamily="34" charset="0"/>
                <a:cs typeface="Arial" panose="020B0604020202020204" pitchFamily="34" charset="0"/>
              </a:rPr>
              <a:t> 19/3642).</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1667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4370427"/>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13. Çocuklara Öncelik Verdi</a:t>
            </a:r>
          </a:p>
          <a:p>
            <a:pPr algn="ctr"/>
            <a:r>
              <a:rPr lang="tr-TR" sz="2400" b="1" dirty="0">
                <a:latin typeface="Arial" panose="020B0604020202020204" pitchFamily="34" charset="0"/>
                <a:cs typeface="Arial" panose="020B0604020202020204" pitchFamily="34" charset="0"/>
              </a:rPr>
              <a:t>	</a:t>
            </a:r>
          </a:p>
          <a:p>
            <a:pPr>
              <a:spcBef>
                <a:spcPts val="1200"/>
              </a:spcBef>
            </a:pPr>
            <a:r>
              <a:rPr lang="tr-TR" sz="2400" b="1" dirty="0">
                <a:latin typeface="Arial" panose="020B0604020202020204" pitchFamily="34" charset="0"/>
                <a:cs typeface="Arial" panose="020B0604020202020204" pitchFamily="34" charset="0"/>
              </a:rPr>
              <a:t>	Zaman zaman Peygamberimizi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ziyaret etmek isteyen gruplar çoğalır, kalabalıklaşırdı. Allah </a:t>
            </a:r>
            <a:r>
              <a:rPr lang="tr-TR" sz="2400" b="1" dirty="0" err="1">
                <a:latin typeface="Arial" panose="020B0604020202020204" pitchFamily="34" charset="0"/>
                <a:cs typeface="Arial" panose="020B0604020202020204" pitchFamily="34" charset="0"/>
              </a:rPr>
              <a:t>Resulü'ne</a:t>
            </a: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ulaşmak ve onunla görüşmek için sıraya girmek gerekirdi. Böyle durumlarda Aziz Nebi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çocuklara öncelik verirdi. Görüşmeyi düzenleyenlere şöyle emir verirdi:</a:t>
            </a:r>
          </a:p>
          <a:p>
            <a:pPr>
              <a:spcBef>
                <a:spcPts val="1200"/>
              </a:spcBef>
            </a:pPr>
            <a:r>
              <a:rPr lang="tr-TR" sz="2400" b="1" dirty="0">
                <a:latin typeface="Arial" panose="020B0604020202020204" pitchFamily="34" charset="0"/>
                <a:cs typeface="Arial" panose="020B0604020202020204" pitchFamily="34" charset="0"/>
              </a:rPr>
              <a:t>	“Çocuklar gelirse sakın onları bekletmeyin, hemen içeri alın!”(15)</a:t>
            </a: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3074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6155531"/>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14. İnsanı Değil, Davranışı Eleştirirdi</a:t>
            </a:r>
          </a:p>
          <a:p>
            <a:pPr algn="ctr"/>
            <a:r>
              <a:rPr lang="tr-TR" sz="2400" b="1" dirty="0">
                <a:latin typeface="Arial" panose="020B0604020202020204" pitchFamily="34" charset="0"/>
                <a:cs typeface="Arial" panose="020B0604020202020204" pitchFamily="34" charset="0"/>
              </a:rPr>
              <a:t>	</a:t>
            </a:r>
          </a:p>
          <a:p>
            <a:pPr>
              <a:spcBef>
                <a:spcPts val="1200"/>
              </a:spcBef>
            </a:pPr>
            <a:r>
              <a:rPr lang="tr-TR" sz="2400" b="1" dirty="0">
                <a:latin typeface="Arial" panose="020B0604020202020204" pitchFamily="34" charset="0"/>
                <a:cs typeface="Arial" panose="020B0604020202020204" pitchFamily="34" charset="0"/>
              </a:rPr>
              <a:t>	Güzel ahlakı tamamlamak için gönderilmişti; hep güzel sözler söyler, güzel işler yapardı. Çirkin ve kötü kelimelerin gönülleri çirkinleştirdiğini, bulandırdığını bilirdi. Bu sebeple ömrü boyunca dost veya düşman kimseye çirkin bir söz söylememiştir.</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Allah Resulü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kırıcı konuşmazdı. Kendisine kötü davranıldığı zaman bunu kişiselleştirmez, genelleme yapar ve düzeltirdi. Kendisine bir şikayet ulaşsa veya hatalı bir davranış görse yapanın yüzüne vurmazdı.</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456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443060" y="348790"/>
            <a:ext cx="11557261" cy="7755969"/>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15. Çocuklara Yalan Vaatlerde Bulunmayı Yasakladı</a:t>
            </a:r>
            <a:r>
              <a:rPr lang="tr-TR" sz="2400" b="1" dirty="0">
                <a:latin typeface="Arial" panose="020B0604020202020204" pitchFamily="34" charset="0"/>
                <a:cs typeface="Arial" panose="020B0604020202020204" pitchFamily="34" charset="0"/>
              </a:rPr>
              <a:t>	</a:t>
            </a:r>
          </a:p>
          <a:p>
            <a:pPr>
              <a:spcBef>
                <a:spcPts val="1200"/>
              </a:spcBef>
            </a:pPr>
            <a:r>
              <a:rPr lang="tr-TR" sz="2400" b="1" dirty="0">
                <a:latin typeface="Arial" panose="020B0604020202020204" pitchFamily="34" charset="0"/>
                <a:cs typeface="Arial" panose="020B0604020202020204" pitchFamily="34" charset="0"/>
              </a:rPr>
              <a:t>	Aldatılmak ve kandırılmak hiç kimsenin hoşuna gitmez.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“Aldatan bizden değildir.” buyurur.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çocukların aldatılmasını istemez, onlara doğruyu söylerdi.</a:t>
            </a:r>
          </a:p>
          <a:p>
            <a:pPr>
              <a:spcBef>
                <a:spcPts val="1200"/>
              </a:spcBef>
            </a:pPr>
            <a:r>
              <a:rPr lang="tr-TR" sz="2400" b="1" dirty="0">
                <a:latin typeface="Arial" panose="020B0604020202020204" pitchFamily="34" charset="0"/>
                <a:cs typeface="Arial" panose="020B0604020202020204" pitchFamily="34" charset="0"/>
              </a:rPr>
              <a:t>	Medine'de bir caddede yürürken bir kadının çocuğunu çağırdığını, fakat çocuğun annesini dinlemediğini gördü. Kadın, çocuğun eve gelmesini temin etmek için, “Eğer gelirsen sana şunları alacağım, bunları alacağım.” diyordu.</a:t>
            </a:r>
          </a:p>
          <a:p>
            <a:pPr>
              <a:spcBef>
                <a:spcPts val="1200"/>
              </a:spcBef>
            </a:pPr>
            <a:r>
              <a:rPr lang="tr-TR" sz="2400" b="1" dirty="0">
                <a:latin typeface="Arial" panose="020B0604020202020204" pitchFamily="34" charset="0"/>
                <a:cs typeface="Arial" panose="020B0604020202020204" pitchFamily="34" charset="0"/>
              </a:rPr>
              <a:t>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kadına yaklaştı:</a:t>
            </a:r>
          </a:p>
          <a:p>
            <a:pPr>
              <a:spcBef>
                <a:spcPts val="1200"/>
              </a:spcBef>
            </a:pPr>
            <a:r>
              <a:rPr lang="tr-TR" sz="2400" b="1" dirty="0">
                <a:latin typeface="Arial" panose="020B0604020202020204" pitchFamily="34" charset="0"/>
                <a:cs typeface="Arial" panose="020B0604020202020204" pitchFamily="34" charset="0"/>
              </a:rPr>
              <a:t>“Gerçekten çocuğa vaat ettiklerini alabilecek misin?”</a:t>
            </a:r>
          </a:p>
          <a:p>
            <a:pPr>
              <a:spcBef>
                <a:spcPts val="1200"/>
              </a:spcBef>
            </a:pPr>
            <a:r>
              <a:rPr lang="tr-TR" sz="2400" b="1" dirty="0">
                <a:latin typeface="Arial" panose="020B0604020202020204" pitchFamily="34" charset="0"/>
                <a:cs typeface="Arial" panose="020B0604020202020204" pitchFamily="34" charset="0"/>
              </a:rPr>
              <a:t>"Hayır, alamam." dedi kadıncağız.</a:t>
            </a:r>
          </a:p>
          <a:p>
            <a:pPr>
              <a:spcBef>
                <a:spcPts val="1200"/>
              </a:spcBef>
            </a:pPr>
            <a:r>
              <a:rPr lang="tr-TR" sz="2400" b="1" dirty="0">
                <a:latin typeface="Arial" panose="020B0604020202020204" pitchFamily="34" charset="0"/>
                <a:cs typeface="Arial" panose="020B0604020202020204" pitchFamily="34" charset="0"/>
              </a:rPr>
              <a:t>	Efendimiz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kadını uyardı:</a:t>
            </a:r>
          </a:p>
          <a:p>
            <a:pPr>
              <a:spcBef>
                <a:spcPts val="1200"/>
              </a:spcBef>
            </a:pPr>
            <a:r>
              <a:rPr lang="tr-TR" sz="2400" b="1" dirty="0">
                <a:latin typeface="Arial" panose="020B0604020202020204" pitchFamily="34" charset="0"/>
                <a:cs typeface="Arial" panose="020B0604020202020204" pitchFamily="34" charset="0"/>
              </a:rPr>
              <a:t>“Bilesin ki bu, yalan olarak yazılır!”</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0432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405352" y="537326"/>
            <a:ext cx="11557261" cy="6401753"/>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16. Çocuklarla Birlikte Oynadı</a:t>
            </a:r>
            <a:r>
              <a:rPr lang="tr-TR" sz="2400" b="1" dirty="0">
                <a:latin typeface="Arial" panose="020B0604020202020204" pitchFamily="34" charset="0"/>
                <a:cs typeface="Arial" panose="020B0604020202020204" pitchFamily="34" charset="0"/>
              </a:rPr>
              <a:t>	</a:t>
            </a:r>
          </a:p>
          <a:p>
            <a:pPr algn="ct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Efendimiz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torunları Hz. Hasan ve Hz. Hüseyin ile ilgilenir ve onlarla oyun oynardı. Bir gün melek torunlar, dedelerinden kendilerine deve almasını istediler. Efendimizin deve alacak imkanı yoktu. Kendisi eğildi ve onlara şöyle dedi:</a:t>
            </a:r>
          </a:p>
          <a:p>
            <a:pPr>
              <a:spcBef>
                <a:spcPts val="1200"/>
              </a:spcBef>
            </a:pPr>
            <a:r>
              <a:rPr lang="tr-TR" sz="2400" b="1" dirty="0">
                <a:latin typeface="Arial" panose="020B0604020202020204" pitchFamily="34" charset="0"/>
                <a:cs typeface="Arial" panose="020B0604020202020204" pitchFamily="34" charset="0"/>
              </a:rPr>
              <a:t>	“Haydi binin! Bundan iyi deve mi olur?”(17)</a:t>
            </a:r>
          </a:p>
          <a:p>
            <a:pPr>
              <a:spcBef>
                <a:spcPts val="1200"/>
              </a:spcBef>
            </a:pPr>
            <a:r>
              <a:rPr lang="tr-TR" sz="2400" b="1" dirty="0">
                <a:latin typeface="Arial" panose="020B0604020202020204" pitchFamily="34" charset="0"/>
                <a:cs typeface="Arial" panose="020B0604020202020204" pitchFamily="34" charset="0"/>
              </a:rPr>
              <a:t>	Oyun, çocuğun en tabiî ihtiyacıdır. Oyun sayesinde çocuk, arkadaş edinmeyi, onlarla geçinmeyi öğrenir. Oyun oynarken birçok yeteneğini geliştirir. Kelime hazinesi zenginleşir. Birçok şeyi arkadaşlarından öğrenir, onlara öğrendiklerini öğretir.</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052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443060" y="499618"/>
            <a:ext cx="11557261" cy="6709529"/>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17. Çocukların Hakkına Riayet Etti</a:t>
            </a:r>
          </a:p>
          <a:p>
            <a:pPr algn="ctr"/>
            <a:r>
              <a:rPr lang="tr-TR" sz="2400" b="1" dirty="0">
                <a:latin typeface="Arial" panose="020B0604020202020204" pitchFamily="34" charset="0"/>
                <a:cs typeface="Arial" panose="020B0604020202020204" pitchFamily="34" charset="0"/>
              </a:rPr>
              <a:t>	</a:t>
            </a:r>
          </a:p>
          <a:p>
            <a:pPr algn="ct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Kur'an, adaletli olmayı emreder.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insanlara adaletli davrandı. Çocukların hakkına riayet etti. Çocuktur, anlamaz, demedi.</a:t>
            </a:r>
          </a:p>
          <a:p>
            <a:pPr>
              <a:spcBef>
                <a:spcPts val="1200"/>
              </a:spcBef>
            </a:pPr>
            <a:r>
              <a:rPr lang="tr-TR" sz="2400" b="1" dirty="0">
                <a:latin typeface="Arial" panose="020B0604020202020204" pitchFamily="34" charset="0"/>
                <a:cs typeface="Arial" panose="020B0604020202020204" pitchFamily="34" charset="0"/>
              </a:rPr>
              <a:t>	Çocuklar arasında sevgiyi paylaşmada eşitliğe bile önem verdi.</a:t>
            </a:r>
          </a:p>
          <a:p>
            <a:pPr>
              <a:spcBef>
                <a:spcPts val="1200"/>
              </a:spcBef>
            </a:pPr>
            <a:r>
              <a:rPr lang="tr-TR" sz="2400" b="1" dirty="0">
                <a:latin typeface="Arial" panose="020B0604020202020204" pitchFamily="34" charset="0"/>
                <a:cs typeface="Arial" panose="020B0604020202020204" pitchFamily="34" charset="0"/>
              </a:rPr>
              <a:t>	Bir adam, Peygamberimizle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beraber oturuyordu. Derken adamın küçük oğlu geldi, adam onu öptü ve kucağına oturttu. Sonra adamın küçük kızı geldi, onu da alarak yanına oturttu.</a:t>
            </a:r>
          </a:p>
          <a:p>
            <a:pPr>
              <a:spcBef>
                <a:spcPts val="1200"/>
              </a:spcBef>
            </a:pPr>
            <a:r>
              <a:rPr lang="tr-TR" sz="2400" b="1" dirty="0">
                <a:latin typeface="Arial" panose="020B0604020202020204" pitchFamily="34" charset="0"/>
                <a:cs typeface="Arial" panose="020B0604020202020204" pitchFamily="34" charset="0"/>
              </a:rPr>
              <a:t>	Bunun üzerine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adamı uyardı:</a:t>
            </a:r>
          </a:p>
          <a:p>
            <a:pPr>
              <a:spcBef>
                <a:spcPts val="1200"/>
              </a:spcBef>
            </a:pPr>
            <a:r>
              <a:rPr lang="tr-TR" sz="2400" b="1" dirty="0">
                <a:latin typeface="Arial" panose="020B0604020202020204" pitchFamily="34" charset="0"/>
                <a:cs typeface="Arial" panose="020B0604020202020204" pitchFamily="34" charset="0"/>
              </a:rPr>
              <a:t>	“Sen kız çocuğu ile oğlan arasında adaleti gözetmedin!”(20)</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659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129048"/>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601474"/>
            <a:ext cx="11057641" cy="6186309"/>
          </a:xfrm>
          <a:prstGeom prst="rect">
            <a:avLst/>
          </a:prstGeom>
        </p:spPr>
        <p:txBody>
          <a:bodyPr wrap="square">
            <a:spAutoFit/>
          </a:bodyPr>
          <a:lstStyle/>
          <a:p>
            <a:r>
              <a:rPr lang="tr-TR" sz="3600" dirty="0"/>
              <a:t>	</a:t>
            </a:r>
            <a:r>
              <a:rPr lang="tr-TR" sz="2400" b="1" dirty="0">
                <a:latin typeface="Arial" panose="020B0604020202020204" pitchFamily="34" charset="0"/>
                <a:cs typeface="Arial" panose="020B0604020202020204" pitchFamily="34" charset="0"/>
              </a:rPr>
              <a:t>Eğitimde ne anlattığımız, kadar nasıl anlattığımızda önemlidir. Elbette insanlara ve özellikle çocuklarımıza iyi, güzel ve faydalı şeyler öğretmeliyiz. Aynı şekilde bu faydalı ve güzel şeyleri güzel metotlarla anlatmalı ve öğretmeliyiz.</a:t>
            </a:r>
          </a:p>
          <a:p>
            <a:endParaRPr lang="tr-TR" sz="2400" b="1"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	Allah Resulü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kendini görevine adamıştır. Bir eğitimcide bulunması gereken nitelikler O'nda fazlasıyla vardır.</a:t>
            </a:r>
          </a:p>
          <a:p>
            <a:endParaRPr lang="tr-TR" sz="2400" b="1"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	Hazreti Peygamber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bütün zamanların en güzel ve en etkili hatibidir. O gönüllere giden yolu biliyordu. Bu sebeple kalplerin Sevgilisi oldu. Önce kendini sevdirdi, sonra da konuşmalarında insanları etkileyen, düşündüren bir üslup kullandı.</a:t>
            </a:r>
          </a:p>
          <a:p>
            <a:endParaRPr lang="tr-TR" sz="2400" b="1"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	Allah </a:t>
            </a:r>
            <a:r>
              <a:rPr lang="tr-TR" sz="2400" b="1" dirty="0" err="1">
                <a:latin typeface="Arial" panose="020B0604020202020204" pitchFamily="34" charset="0"/>
                <a:cs typeface="Arial" panose="020B0604020202020204" pitchFamily="34" charset="0"/>
              </a:rPr>
              <a:t>Resulü'nün</a:t>
            </a: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farklı ve etkili metotlar kullandığını biliyoruz. Bunların belli başlılarını şöyle sıralayabiliriz.</a:t>
            </a:r>
          </a:p>
          <a:p>
            <a:endParaRPr lang="tr-T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4075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84461" y="499618"/>
            <a:ext cx="11048215" cy="6186309"/>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18. Çocuklara Temizliği Öğretti</a:t>
            </a:r>
            <a:r>
              <a:rPr lang="tr-TR" sz="2400" b="1" dirty="0">
                <a:latin typeface="Arial" panose="020B0604020202020204" pitchFamily="34" charset="0"/>
                <a:cs typeface="Arial" panose="020B0604020202020204" pitchFamily="34" charset="0"/>
              </a:rPr>
              <a:t>	</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İslam dini, temizliğe önem verir.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“Temizlik </a:t>
            </a:r>
            <a:r>
              <a:rPr lang="tr-TR" sz="2400" b="1" dirty="0" err="1">
                <a:latin typeface="Arial" panose="020B0604020202020204" pitchFamily="34" charset="0"/>
                <a:cs typeface="Arial" panose="020B0604020202020204" pitchFamily="34" charset="0"/>
              </a:rPr>
              <a:t>imandandır.”buyurur</a:t>
            </a:r>
            <a:r>
              <a:rPr lang="tr-TR" sz="2400" b="1" dirty="0">
                <a:latin typeface="Arial" panose="020B0604020202020204" pitchFamily="34" charset="0"/>
                <a:cs typeface="Arial" panose="020B0604020202020204" pitchFamily="34" charset="0"/>
              </a:rPr>
              <a:t>.</a:t>
            </a:r>
          </a:p>
          <a:p>
            <a:pPr>
              <a:spcBef>
                <a:spcPts val="1200"/>
              </a:spcBef>
            </a:pPr>
            <a:r>
              <a:rPr lang="tr-TR" sz="2400" b="1" dirty="0">
                <a:latin typeface="Arial" panose="020B0604020202020204" pitchFamily="34" charset="0"/>
                <a:cs typeface="Arial" panose="020B0604020202020204" pitchFamily="34" charset="0"/>
              </a:rPr>
              <a:t>	Bir başka hadislerinde ise “Temizlik, imanın yarısıdır.” buyurur.(21) “Namazın anahtarı temizliktir.”(22)</a:t>
            </a:r>
          </a:p>
          <a:p>
            <a:pPr>
              <a:spcBef>
                <a:spcPts val="1200"/>
              </a:spcBef>
            </a:pPr>
            <a:r>
              <a:rPr lang="tr-TR" sz="2400" b="1" dirty="0">
                <a:latin typeface="Arial" panose="020B0604020202020204" pitchFamily="34" charset="0"/>
                <a:cs typeface="Arial" panose="020B0604020202020204" pitchFamily="34" charset="0"/>
              </a:rPr>
              <a:t>	Ağız ve diş temizliğine önem vermiş ve şöyle demiştir: “Misvak kullanın; çünkü o, ağzı temizler, Âlemlerin </a:t>
            </a:r>
            <a:r>
              <a:rPr lang="tr-TR" sz="2400" b="1" dirty="0" err="1">
                <a:latin typeface="Arial" panose="020B0604020202020204" pitchFamily="34" charset="0"/>
                <a:cs typeface="Arial" panose="020B0604020202020204" pitchFamily="34" charset="0"/>
              </a:rPr>
              <a:t>Rabbi'nin</a:t>
            </a:r>
            <a:r>
              <a:rPr lang="tr-TR" sz="2400" b="1" dirty="0">
                <a:latin typeface="Arial" panose="020B0604020202020204" pitchFamily="34" charset="0"/>
                <a:cs typeface="Arial" panose="020B0604020202020204" pitchFamily="34" charset="0"/>
              </a:rPr>
              <a:t> rızasını kazandırır. Cebrail her gelişinde bana misvak kullanmayı tavsiye etti, o kadar ki bana ümmetime farz kılınacak diye korktum!”(23)</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815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84461" y="499618"/>
            <a:ext cx="11048215" cy="5816977"/>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19. Öğrettiklerini Yazdırdı</a:t>
            </a:r>
            <a:r>
              <a:rPr lang="tr-TR" sz="2400" b="1" dirty="0">
                <a:latin typeface="Arial" panose="020B0604020202020204" pitchFamily="34" charset="0"/>
                <a:cs typeface="Arial" panose="020B0604020202020204" pitchFamily="34" charset="0"/>
              </a:rPr>
              <a:t>	</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Hz. Peygamber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öğrettiklerini yazdırdı. Hem nazil olan Kur'an ayetlerini yazdırdı -ki on beş tane vahiy katibi vardı- hem de söylediği hadislerin yazılmasını teşvik etti.</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Yazarak öğrenme, en iyi öğrenme şekillerinden biridir. Yazarken hem konuya dikkat toplanır, hem de daha sonra tekrarlanmak istenince elde metin bulunur.</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9360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84461" y="499618"/>
            <a:ext cx="11048215" cy="6924973"/>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20. Yabancı Dil Öğrenmeyi Tavsiye Etti</a:t>
            </a:r>
            <a:r>
              <a:rPr lang="tr-TR" sz="2400" b="1" dirty="0">
                <a:latin typeface="Arial" panose="020B0604020202020204" pitchFamily="34" charset="0"/>
                <a:cs typeface="Arial" panose="020B0604020202020204" pitchFamily="34" charset="0"/>
              </a:rPr>
              <a:t>	</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Beyin, karşılaştırarak öğrenir. Bir dili bilen, ikinci dili daha kolay öğrenir. Yabancı dil bilmek insanlar arası iletişimi kolaylaştırır. Yabancılarla anlaşmamızı, onlara kendi din, dil ve kültürümüzü anlatmamızı kolaylaştırır. Onlardan yeni şeyler öğrenmemizi sağlar.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tebliğ yapmak için yabancı dili kullanmıştır.</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Şefkat Peygamberi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bir gün </a:t>
            </a:r>
            <a:r>
              <a:rPr lang="tr-TR" sz="2400" b="1" dirty="0" err="1">
                <a:latin typeface="Arial" panose="020B0604020202020204" pitchFamily="34" charset="0"/>
                <a:cs typeface="Arial" panose="020B0604020202020204" pitchFamily="34" charset="0"/>
              </a:rPr>
              <a:t>Zeyd</a:t>
            </a:r>
            <a:r>
              <a:rPr lang="tr-TR" sz="2400" b="1" dirty="0">
                <a:latin typeface="Arial" panose="020B0604020202020204" pitchFamily="34" charset="0"/>
                <a:cs typeface="Arial" panose="020B0604020202020204" pitchFamily="34" charset="0"/>
              </a:rPr>
              <a:t> b. Sabit'e (</a:t>
            </a:r>
            <a:r>
              <a:rPr lang="tr-TR" sz="2400" b="1" dirty="0" err="1">
                <a:latin typeface="Arial" panose="020B0604020202020204" pitchFamily="34" charset="0"/>
                <a:cs typeface="Arial" panose="020B0604020202020204" pitchFamily="34" charset="0"/>
              </a:rPr>
              <a:t>r.a</a:t>
            </a:r>
            <a:r>
              <a:rPr lang="tr-TR" sz="2400" b="1" dirty="0">
                <a:latin typeface="Arial" panose="020B0604020202020204" pitchFamily="34" charset="0"/>
                <a:cs typeface="Arial" panose="020B0604020202020204" pitchFamily="34" charset="0"/>
              </a:rPr>
              <a:t>.), Yahudilere güvenmediğini, yazışmalar için onların dilini öğrenmeyi tavsiye etti. O da kısa sürede İbranice öğrendi ve yazışmalarda Peygamberimizin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hizmetinde bulundu.(25)</a:t>
            </a:r>
          </a:p>
          <a:p>
            <a:pPr>
              <a:spcBef>
                <a:spcPts val="1200"/>
              </a:spcBef>
            </a:pPr>
            <a:endParaRPr lang="tr-TR" sz="2400" b="1" dirty="0">
              <a:latin typeface="Arial" panose="020B0604020202020204" pitchFamily="34" charset="0"/>
              <a:cs typeface="Arial" panose="020B0604020202020204" pitchFamily="34" charset="0"/>
            </a:endParaRP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6529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631595" y="321102"/>
            <a:ext cx="11246177" cy="7448193"/>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21. Şekil Çizerek, Benzetmeler Yaparak ve Beden Diliyle Anlattı</a:t>
            </a:r>
            <a:r>
              <a:rPr lang="tr-TR" sz="2400" b="1" dirty="0">
                <a:latin typeface="Arial" panose="020B0604020202020204" pitchFamily="34" charset="0"/>
                <a:cs typeface="Arial" panose="020B0604020202020204" pitchFamily="34" charset="0"/>
              </a:rPr>
              <a:t>	</a:t>
            </a:r>
          </a:p>
          <a:p>
            <a:r>
              <a:rPr lang="tr-TR" sz="2400" b="1" dirty="0">
                <a:latin typeface="Arial" panose="020B0604020202020204" pitchFamily="34" charset="0"/>
                <a:cs typeface="Arial" panose="020B0604020202020204" pitchFamily="34" charset="0"/>
              </a:rPr>
              <a:t>	Şekil ve resimlerle anlatılan bilgiler akılda daha iyi kalır. Sağ beyin yarım küresi, resim ve şekilleri </a:t>
            </a:r>
            <a:r>
              <a:rPr lang="tr-TR" sz="2400" b="1" dirty="0" err="1">
                <a:latin typeface="Arial" panose="020B0604020202020204" pitchFamily="34" charset="0"/>
                <a:cs typeface="Arial" panose="020B0604020202020204" pitchFamily="34" charset="0"/>
              </a:rPr>
              <a:t>fotografik</a:t>
            </a:r>
            <a:r>
              <a:rPr lang="tr-TR" sz="2400" b="1" dirty="0">
                <a:latin typeface="Arial" panose="020B0604020202020204" pitchFamily="34" charset="0"/>
                <a:cs typeface="Arial" panose="020B0604020202020204" pitchFamily="34" charset="0"/>
              </a:rPr>
              <a:t> hafızaya kaydeder ve kolay kolay unutmaz. Bu sebeple resim ve şekillerle, göstererek anlatmak, konuların daha iyi anlaşılmasını ve öğrenilmesini sağlar.</a:t>
            </a:r>
          </a:p>
          <a:p>
            <a:r>
              <a:rPr lang="tr-TR" sz="2400" b="1" dirty="0">
                <a:latin typeface="Arial" panose="020B0604020202020204" pitchFamily="34" charset="0"/>
                <a:cs typeface="Arial" panose="020B0604020202020204" pitchFamily="34" charset="0"/>
              </a:rPr>
              <a:t>	Sevgili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Hz. Cabir ile birlikte otururken toprağa şekil çizerek ona Allah'ın ve şeytanın yolunu anlattı. Cabir (</a:t>
            </a:r>
            <a:r>
              <a:rPr lang="tr-TR" sz="2400" b="1" dirty="0" err="1">
                <a:latin typeface="Arial" panose="020B0604020202020204" pitchFamily="34" charset="0"/>
                <a:cs typeface="Arial" panose="020B0604020202020204" pitchFamily="34" charset="0"/>
              </a:rPr>
              <a:t>r.a</a:t>
            </a:r>
            <a:r>
              <a:rPr lang="tr-TR" sz="2400" b="1" dirty="0">
                <a:latin typeface="Arial" panose="020B0604020202020204" pitchFamily="34" charset="0"/>
                <a:cs typeface="Arial" panose="020B0604020202020204" pitchFamily="34" charset="0"/>
              </a:rPr>
              <a:t>.), olayı şöyle anlatır:</a:t>
            </a:r>
          </a:p>
          <a:p>
            <a:r>
              <a:rPr lang="tr-TR" sz="2400" b="1" dirty="0">
                <a:latin typeface="Arial" panose="020B0604020202020204" pitchFamily="34" charset="0"/>
                <a:cs typeface="Arial" panose="020B0604020202020204" pitchFamily="34" charset="0"/>
              </a:rPr>
              <a:t>	Hz. Peygamber'in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yanında otururken önüne bir çizgi çizdi ve "İşte böyle; bu, Yüce Allah'ın yoludur." buyurdu. Sonra bu çizginin sağına iki çizgi, soluna iki çizgi çizdi ve "Bunlar da şeytanın yollarıdır." buyurdu. Ardından elini ortadaki çizginin üzerine koydu ve şu ayeti okudu:</a:t>
            </a:r>
          </a:p>
          <a:p>
            <a:r>
              <a:rPr lang="tr-TR" sz="2400" b="1" dirty="0">
                <a:latin typeface="Arial" panose="020B0604020202020204" pitchFamily="34" charset="0"/>
                <a:cs typeface="Arial" panose="020B0604020202020204" pitchFamily="34" charset="0"/>
              </a:rPr>
              <a:t>	"Dosdoğru yoluma uyun. Sizi Allah yolundan ayrı düşürecek yollara sapmayın. Allah, size bunları, sakınasınız diye tavsiye etmektedir."(Enam, 6/153)</a:t>
            </a: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253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641022" y="490785"/>
            <a:ext cx="11246177" cy="6524863"/>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22. Anlattıklarını Uyguladı, Yaşayarak Öğretti</a:t>
            </a:r>
          </a:p>
          <a:p>
            <a:pPr algn="ctr"/>
            <a:endParaRPr lang="tr-TR" sz="2400" b="1" dirty="0">
              <a:latin typeface="Arial" panose="020B0604020202020204" pitchFamily="34" charset="0"/>
              <a:cs typeface="Arial" panose="020B0604020202020204" pitchFamily="34" charset="0"/>
            </a:endParaRPr>
          </a:p>
          <a:p>
            <a:pPr algn="ctr"/>
            <a:r>
              <a:rPr lang="tr-TR" sz="2400" b="1" dirty="0">
                <a:latin typeface="Arial" panose="020B0604020202020204" pitchFamily="34" charset="0"/>
                <a:cs typeface="Arial" panose="020B0604020202020204" pitchFamily="34" charset="0"/>
              </a:rPr>
              <a:t>	</a:t>
            </a:r>
          </a:p>
          <a:p>
            <a:r>
              <a:rPr lang="tr-TR" sz="2400" b="1" dirty="0">
                <a:latin typeface="Arial" panose="020B0604020202020204" pitchFamily="34" charset="0"/>
                <a:cs typeface="Arial" panose="020B0604020202020204" pitchFamily="34" charset="0"/>
              </a:rPr>
              <a:t>	En verimli öğretme metotlarından biri </a:t>
            </a:r>
            <a:r>
              <a:rPr lang="tr-TR" sz="2400" b="1" dirty="0" err="1">
                <a:latin typeface="Arial" panose="020B0604020202020204" pitchFamily="34" charset="0"/>
                <a:cs typeface="Arial" panose="020B0604020202020204" pitchFamily="34" charset="0"/>
              </a:rPr>
              <a:t>de“uygulamalı</a:t>
            </a: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anlatım”dır</a:t>
            </a:r>
            <a:r>
              <a:rPr lang="tr-TR" sz="2400" b="1" dirty="0">
                <a:latin typeface="Arial" panose="020B0604020202020204" pitchFamily="34" charset="0"/>
                <a:cs typeface="Arial" panose="020B0604020202020204" pitchFamily="34" charset="0"/>
              </a:rPr>
              <a:t>. Yaparak ve yaşayarak öğrenileni insan kolay kolay unutmaz. Uygulamalı eğitim, en verimli öğretme biçimidir.</a:t>
            </a:r>
          </a:p>
          <a:p>
            <a:endParaRPr lang="tr-TR" sz="2400" b="1"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	Sevgili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abdestin nasıl alınacağını soran bir kimseye, bizzat abdest alarak gösterdi. Hatta bazı rivayetler, bunu üç defa yaptığını nakleder.(27)</a:t>
            </a:r>
          </a:p>
          <a:p>
            <a:endParaRPr lang="tr-TR" sz="2400" b="1"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	Yaparak öğretme, hem göze hem de kulağa hitap eder; bu sebeple, öğretilenin akılda kalıcı olmasını sağlar. Hz. Peygamber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bu metodu sıkça kullanmıştır.</a:t>
            </a:r>
          </a:p>
          <a:p>
            <a:pPr>
              <a:spcBef>
                <a:spcPts val="1200"/>
              </a:spcBef>
            </a:pPr>
            <a:endParaRPr lang="tr-TR" sz="2400" b="1" dirty="0">
              <a:latin typeface="Arial" panose="020B0604020202020204" pitchFamily="34" charset="0"/>
              <a:cs typeface="Arial" panose="020B0604020202020204" pitchFamily="34" charset="0"/>
            </a:endParaRP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532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3416320"/>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1. İnandırdı, Ümit ve Müjde Verdi</a:t>
            </a:r>
          </a:p>
          <a:p>
            <a:endParaRPr lang="tr-TR" sz="3600" b="1" dirty="0">
              <a:solidFill>
                <a:srgbClr val="FF0000"/>
              </a:solidFill>
              <a:latin typeface="Arial" panose="020B0604020202020204" pitchFamily="34" charset="0"/>
              <a:cs typeface="Arial" panose="020B0604020202020204" pitchFamily="34" charset="0"/>
            </a:endParaRPr>
          </a:p>
          <a:p>
            <a:endParaRPr lang="tr-TR" sz="3600" b="1" dirty="0">
              <a:solidFill>
                <a:srgbClr val="FF0000"/>
              </a:solidFill>
              <a:latin typeface="Arial" panose="020B0604020202020204" pitchFamily="34" charset="0"/>
              <a:cs typeface="Arial" panose="020B0604020202020204" pitchFamily="34" charset="0"/>
            </a:endParaRPr>
          </a:p>
          <a:p>
            <a:r>
              <a:rPr lang="tr-TR" sz="3600" b="1" dirty="0">
                <a:latin typeface="Arial" panose="020B0604020202020204" pitchFamily="34" charset="0"/>
                <a:cs typeface="Arial" panose="020B0604020202020204" pitchFamily="34" charset="0"/>
              </a:rPr>
              <a:t>	</a:t>
            </a:r>
            <a:r>
              <a:rPr lang="tr-TR" sz="2400" b="1" dirty="0">
                <a:latin typeface="Arial" panose="020B0604020202020204" pitchFamily="34" charset="0"/>
                <a:cs typeface="Arial" panose="020B0604020202020204" pitchFamily="34" charset="0"/>
              </a:rPr>
              <a:t>İslamiyet, iman ve ümit dinidir. İnsan, yapmayı düşündüğü şeyin iyi, güzel ve yapılabilir olduğuna inanmazsa teşebbüse geçmez. İnsanı harekete geçiren en önemli güç, inançtır. Zaten İslam'da en önemli husus, imandır.</a:t>
            </a:r>
          </a:p>
        </p:txBody>
      </p:sp>
    </p:spTree>
    <p:extLst>
      <p:ext uri="{BB962C8B-B14F-4D97-AF65-F5344CB8AC3E}">
        <p14:creationId xmlns:p14="http://schemas.microsoft.com/office/powerpoint/2010/main" val="12866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6063198"/>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2. Olumlu Davranışları Ödüllendirdi ve Takdir Etti</a:t>
            </a:r>
            <a:r>
              <a:rPr lang="tr-TR" sz="4800" b="1" dirty="0">
                <a:solidFill>
                  <a:srgbClr val="FF0000"/>
                </a:solidFill>
                <a:latin typeface="Arial" panose="020B0604020202020204" pitchFamily="34" charset="0"/>
                <a:cs typeface="Arial" panose="020B0604020202020204" pitchFamily="34" charset="0"/>
              </a:rPr>
              <a:t>	</a:t>
            </a:r>
            <a:endParaRPr lang="tr-TR" sz="3600" b="1" dirty="0">
              <a:solidFill>
                <a:srgbClr val="FF0000"/>
              </a:solidFill>
              <a:latin typeface="Arial" panose="020B0604020202020204" pitchFamily="34" charset="0"/>
              <a:cs typeface="Arial" panose="020B0604020202020204" pitchFamily="34" charset="0"/>
            </a:endParaRPr>
          </a:p>
          <a:p>
            <a:r>
              <a:rPr lang="tr-TR" sz="3600" b="1" dirty="0">
                <a:latin typeface="Arial" panose="020B0604020202020204" pitchFamily="34" charset="0"/>
                <a:cs typeface="Arial" panose="020B0604020202020204" pitchFamily="34" charset="0"/>
              </a:rPr>
              <a:t>	 </a:t>
            </a:r>
            <a:r>
              <a:rPr lang="tr-TR" sz="3200" b="1" dirty="0">
                <a:latin typeface="Arial" panose="020B0604020202020204" pitchFamily="34" charset="0"/>
                <a:cs typeface="Arial" panose="020B0604020202020204" pitchFamily="34" charset="0"/>
              </a:rPr>
              <a:t>“Beğenilmek ve takdir edilmek” insanların çok önemsediği bir davranıştır. Sosyal bir varlık olan insan, başkalarına kendini beğendirmek, saygın olmak ve saygı görmek ister. Bu duygu, çocuklarda daha önemlidir. Çocuklar, büyükler tarafından beğenildiklerinde memnun olurlar. Neyi doğru, neyi yanlış yaptıklarını büyüklerin beğenisine bakarak tayin ederler.</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92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6463308"/>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3. Soru Sorarak İlgi Uyandırdı</a:t>
            </a:r>
            <a:r>
              <a:rPr lang="tr-TR" sz="3600" b="1" dirty="0">
                <a:latin typeface="Arial" panose="020B0604020202020204" pitchFamily="34" charset="0"/>
                <a:cs typeface="Arial" panose="020B0604020202020204" pitchFamily="34" charset="0"/>
              </a:rPr>
              <a:t>	</a:t>
            </a:r>
          </a:p>
          <a:p>
            <a:pPr>
              <a:spcBef>
                <a:spcPts val="1200"/>
              </a:spcBef>
            </a:pPr>
            <a:r>
              <a:rPr lang="tr-TR" sz="2400" b="1" dirty="0">
                <a:latin typeface="Arial" panose="020B0604020202020204" pitchFamily="34" charset="0"/>
                <a:cs typeface="Arial" panose="020B0604020202020204" pitchFamily="34" charset="0"/>
              </a:rPr>
              <a:t>	Anlatacağı konuya dikkat çekmek, merak ve ilgi uyandırmak için soru sorardı.</a:t>
            </a:r>
          </a:p>
          <a:p>
            <a:pPr>
              <a:spcBef>
                <a:spcPts val="1200"/>
              </a:spcBef>
            </a:pPr>
            <a:r>
              <a:rPr lang="tr-TR" sz="2400" b="1" dirty="0">
                <a:latin typeface="Arial" panose="020B0604020202020204" pitchFamily="34" charset="0"/>
                <a:cs typeface="Arial" panose="020B0604020202020204" pitchFamily="34" charset="0"/>
              </a:rPr>
              <a:t>	Bir gün ashabına: “ Müslüman kimdir, biliyor musunuz?” diye sordu.</a:t>
            </a:r>
          </a:p>
          <a:p>
            <a:pPr>
              <a:spcBef>
                <a:spcPts val="1200"/>
              </a:spcBef>
            </a:pPr>
            <a:r>
              <a:rPr lang="tr-TR" sz="2400" b="1" dirty="0">
                <a:latin typeface="Arial" panose="020B0604020202020204" pitchFamily="34" charset="0"/>
                <a:cs typeface="Arial" panose="020B0604020202020204" pitchFamily="34" charset="0"/>
              </a:rPr>
              <a:t>	Onlar da: “Allah ve Resulü daha iyi bilir!” dediler.</a:t>
            </a:r>
          </a:p>
          <a:p>
            <a:pPr>
              <a:spcBef>
                <a:spcPts val="1200"/>
              </a:spcBef>
            </a:pPr>
            <a:r>
              <a:rPr lang="tr-TR" sz="2400" b="1" dirty="0">
                <a:latin typeface="Arial" panose="020B0604020202020204" pitchFamily="34" charset="0"/>
                <a:cs typeface="Arial" panose="020B0604020202020204" pitchFamily="34" charset="0"/>
              </a:rPr>
              <a:t>	Yeterince dikkat uyandırdıktan sonra: “ Müslüman, diğer 	Müslümanların elinden ve dilinden emin olduğu kimsedir.” buyurdu.</a:t>
            </a:r>
          </a:p>
          <a:p>
            <a:pPr>
              <a:spcBef>
                <a:spcPts val="1200"/>
              </a:spcBef>
            </a:pPr>
            <a:r>
              <a:rPr lang="tr-TR" sz="2400" b="1" dirty="0">
                <a:latin typeface="Arial" panose="020B0604020202020204" pitchFamily="34" charset="0"/>
                <a:cs typeface="Arial" panose="020B0604020202020204" pitchFamily="34" charset="0"/>
              </a:rPr>
              <a:t>	Sonra: “Mümin kimdir?” diye sordu. Ashap yine:</a:t>
            </a:r>
          </a:p>
          <a:p>
            <a:pPr>
              <a:spcBef>
                <a:spcPts val="1200"/>
              </a:spcBef>
            </a:pPr>
            <a:r>
              <a:rPr lang="tr-TR" sz="2400" b="1" dirty="0">
                <a:latin typeface="Arial" panose="020B0604020202020204" pitchFamily="34" charset="0"/>
                <a:cs typeface="Arial" panose="020B0604020202020204" pitchFamily="34" charset="0"/>
              </a:rPr>
              <a:t>	"Allah ve Resulü daha iyi bilir." dediler. Bunun üzerine şunları söyledi:</a:t>
            </a:r>
          </a:p>
          <a:p>
            <a:pPr>
              <a:spcBef>
                <a:spcPts val="1200"/>
              </a:spcBef>
            </a:pPr>
            <a:r>
              <a:rPr lang="tr-TR" sz="2400" b="1" dirty="0">
                <a:latin typeface="Arial" panose="020B0604020202020204" pitchFamily="34" charset="0"/>
                <a:cs typeface="Arial" panose="020B0604020202020204" pitchFamily="34" charset="0"/>
              </a:rPr>
              <a:t>	"Müminlerin canları ve malları hususunda kendisinden emin olduğu kimsedir."(3)</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742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5693866"/>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4. Anlatacaklarını Zamana Yaydı, Tedriç Kanununa Riayet Etti</a:t>
            </a:r>
            <a:r>
              <a:rPr lang="tr-TR" sz="3600" b="1" dirty="0">
                <a:latin typeface="Arial" panose="020B0604020202020204" pitchFamily="34" charset="0"/>
                <a:cs typeface="Arial" panose="020B0604020202020204" pitchFamily="34" charset="0"/>
              </a:rPr>
              <a:t>	</a:t>
            </a:r>
          </a:p>
          <a:p>
            <a:pPr>
              <a:spcBef>
                <a:spcPts val="1200"/>
              </a:spcBef>
            </a:pPr>
            <a:r>
              <a:rPr lang="tr-TR" sz="2400" b="1" dirty="0">
                <a:latin typeface="Arial" panose="020B0604020202020204" pitchFamily="34" charset="0"/>
                <a:cs typeface="Arial" panose="020B0604020202020204" pitchFamily="34" charset="0"/>
              </a:rPr>
              <a:t>	</a:t>
            </a:r>
          </a:p>
          <a:p>
            <a:pPr>
              <a:spcBef>
                <a:spcPts val="1200"/>
              </a:spcBef>
            </a:pPr>
            <a:r>
              <a:rPr lang="tr-TR" sz="2400" b="1" dirty="0">
                <a:latin typeface="Arial" panose="020B0604020202020204" pitchFamily="34" charset="0"/>
                <a:cs typeface="Arial" panose="020B0604020202020204" pitchFamily="34" charset="0"/>
              </a:rPr>
              <a:t>	Kainatta </a:t>
            </a:r>
            <a:r>
              <a:rPr lang="tr-TR" sz="2400" b="1" dirty="0" err="1">
                <a:latin typeface="Arial" panose="020B0604020202020204" pitchFamily="34" charset="0"/>
                <a:cs typeface="Arial" panose="020B0604020202020204" pitchFamily="34" charset="0"/>
              </a:rPr>
              <a:t>tedricîlik</a:t>
            </a:r>
            <a:r>
              <a:rPr lang="tr-TR" sz="2400" b="1" dirty="0">
                <a:latin typeface="Arial" panose="020B0604020202020204" pitchFamily="34" charset="0"/>
                <a:cs typeface="Arial" panose="020B0604020202020204" pitchFamily="34" charset="0"/>
              </a:rPr>
              <a:t> kuralı vardır. Her şey zaman içinde olgunlaşır. Bir fidan zaman içinde büyür, ağaç olur, meyve verir.</a:t>
            </a:r>
          </a:p>
          <a:p>
            <a:pPr>
              <a:spcBef>
                <a:spcPts val="1200"/>
              </a:spcBef>
            </a:pPr>
            <a:r>
              <a:rPr lang="tr-TR" sz="2400" b="1" dirty="0">
                <a:latin typeface="Arial" panose="020B0604020202020204" pitchFamily="34" charset="0"/>
                <a:cs typeface="Arial" panose="020B0604020202020204" pitchFamily="34" charset="0"/>
              </a:rPr>
              <a:t>	Dış dünyadaki bu gelişmeler, insanın iç dünyası ve karakter oluşumu için de geçerlidir. Zihin ve ruh eğitiminde de zamana ihtiyacımız vardır.</a:t>
            </a:r>
          </a:p>
          <a:p>
            <a:pPr>
              <a:spcBef>
                <a:spcPts val="1200"/>
              </a:spcBef>
            </a:pPr>
            <a:r>
              <a:rPr lang="tr-TR" sz="2400" b="1" dirty="0">
                <a:latin typeface="Arial" panose="020B0604020202020204" pitchFamily="34" charset="0"/>
                <a:cs typeface="Arial" panose="020B0604020202020204" pitchFamily="34" charset="0"/>
              </a:rPr>
              <a:t>	İçki yasaklanırken de zamana yayma metodu kullanılmıştır. Önce içkinin zararının faydasından çok olduğu anlatılmış, sarhoşken namaz kılınmaması istenmiştir. Böylece namaz vakitlerinde içki içilmemesi emredilmiş, daha sonra da içki bütünüyle yasaklanmıştır.</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2771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5970865"/>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5. Örnekler Vererek Anlattı</a:t>
            </a:r>
          </a:p>
          <a:p>
            <a:pPr algn="ctr"/>
            <a:r>
              <a:rPr lang="tr-TR" sz="3600" b="1" dirty="0">
                <a:latin typeface="Arial" panose="020B0604020202020204" pitchFamily="34" charset="0"/>
                <a:cs typeface="Arial" panose="020B0604020202020204" pitchFamily="34" charset="0"/>
              </a:rPr>
              <a:t>	</a:t>
            </a: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Örnekleme, en iyi eğitim metotlarından biridir. Hikâyeler ve örnekler, çocukların aklında daha iyi kalır. Bu sebeple Aziz Nebi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mesela namazın önemini güzel bir örnekle anlatmıştır:</a:t>
            </a:r>
          </a:p>
          <a:p>
            <a:pPr>
              <a:spcBef>
                <a:spcPts val="1200"/>
              </a:spcBef>
            </a:pPr>
            <a:r>
              <a:rPr lang="tr-TR" sz="2400" b="1" dirty="0">
                <a:latin typeface="Arial" panose="020B0604020202020204" pitchFamily="34" charset="0"/>
                <a:cs typeface="Arial" panose="020B0604020202020204" pitchFamily="34" charset="0"/>
              </a:rPr>
              <a:t>	"Ne dersiniz, birinizin kapısı önünde bir akarsu olsa sahibi orada günde beş defa yıkansa kirinden bir şey bırakır mı?"</a:t>
            </a:r>
          </a:p>
          <a:p>
            <a:pPr>
              <a:spcBef>
                <a:spcPts val="1200"/>
              </a:spcBef>
            </a:pPr>
            <a:r>
              <a:rPr lang="tr-TR" sz="2400" b="1" dirty="0">
                <a:latin typeface="Arial" panose="020B0604020202020204" pitchFamily="34" charset="0"/>
                <a:cs typeface="Arial" panose="020B0604020202020204" pitchFamily="34" charset="0"/>
              </a:rPr>
              <a:t>	Orada bulunanlar: “Hayır, kir diye bir şey bırakmaz.” dediler.</a:t>
            </a:r>
          </a:p>
          <a:p>
            <a:pPr>
              <a:spcBef>
                <a:spcPts val="1200"/>
              </a:spcBef>
            </a:pPr>
            <a:r>
              <a:rPr lang="tr-TR" sz="2400" b="1" dirty="0">
                <a:latin typeface="Arial" panose="020B0604020202020204" pitchFamily="34" charset="0"/>
                <a:cs typeface="Arial" panose="020B0604020202020204" pitchFamily="34" charset="0"/>
              </a:rPr>
              <a:t>	Bunun üzerine Sevgili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a:t>
            </a:r>
          </a:p>
          <a:p>
            <a:pPr>
              <a:spcBef>
                <a:spcPts val="1200"/>
              </a:spcBef>
            </a:pPr>
            <a:r>
              <a:rPr lang="tr-TR" sz="2400" b="1" dirty="0">
                <a:latin typeface="Arial" panose="020B0604020202020204" pitchFamily="34" charset="0"/>
                <a:cs typeface="Arial" panose="020B0604020202020204" pitchFamily="34" charset="0"/>
              </a:rPr>
              <a:t>	"Beş vakit namaz da işte böyledir. Onlarla Allah Teâlâ günahları siler, buyurdu."(6)</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11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5663089"/>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6. Öğretmek İçin Hikâyelerden Faydalandı</a:t>
            </a:r>
            <a:r>
              <a:rPr lang="tr-TR" sz="3600" b="1" dirty="0">
                <a:latin typeface="Arial" panose="020B0604020202020204" pitchFamily="34" charset="0"/>
                <a:cs typeface="Arial" panose="020B0604020202020204" pitchFamily="34" charset="0"/>
              </a:rPr>
              <a:t>	</a:t>
            </a: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a:t>
            </a:r>
          </a:p>
          <a:p>
            <a:pPr>
              <a:spcBef>
                <a:spcPts val="1200"/>
              </a:spcBef>
            </a:pPr>
            <a:r>
              <a:rPr lang="tr-TR" sz="2400" b="1" dirty="0">
                <a:latin typeface="Arial" panose="020B0604020202020204" pitchFamily="34" charset="0"/>
                <a:cs typeface="Arial" panose="020B0604020202020204" pitchFamily="34" charset="0"/>
              </a:rPr>
              <a:t>	Sevgili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geçmiş dönemlerde olan hadiseleri de hikaye etmiş ve bu suretle sahabe-i kirama ders vermiştir.</a:t>
            </a:r>
          </a:p>
          <a:p>
            <a:pPr>
              <a:spcBef>
                <a:spcPts val="1200"/>
              </a:spcBef>
            </a:pP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Ebû</a:t>
            </a: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Hüreyre</a:t>
            </a:r>
            <a:r>
              <a:rPr lang="tr-TR" sz="2400" b="1" dirty="0">
                <a:latin typeface="Arial" panose="020B0604020202020204" pitchFamily="34" charset="0"/>
                <a:cs typeface="Arial" panose="020B0604020202020204" pitchFamily="34" charset="0"/>
              </a:rPr>
              <a:t> (</a:t>
            </a:r>
            <a:r>
              <a:rPr lang="tr-TR" sz="2400" b="1" dirty="0" err="1">
                <a:latin typeface="Arial" panose="020B0604020202020204" pitchFamily="34" charset="0"/>
                <a:cs typeface="Arial" panose="020B0604020202020204" pitchFamily="34" charset="0"/>
              </a:rPr>
              <a:t>r.a</a:t>
            </a:r>
            <a:r>
              <a:rPr lang="tr-TR" sz="2400" b="1" dirty="0">
                <a:latin typeface="Arial" panose="020B0604020202020204" pitchFamily="34" charset="0"/>
                <a:cs typeface="Arial" panose="020B0604020202020204" pitchFamily="34" charset="0"/>
              </a:rPr>
              <a:t>.) şu hadisi nakleder:</a:t>
            </a:r>
          </a:p>
          <a:p>
            <a:pPr>
              <a:spcBef>
                <a:spcPts val="1200"/>
              </a:spcBef>
            </a:pPr>
            <a:r>
              <a:rPr lang="tr-TR" sz="2400" b="1" dirty="0">
                <a:latin typeface="Arial" panose="020B0604020202020204" pitchFamily="34" charset="0"/>
                <a:cs typeface="Arial" panose="020B0604020202020204" pitchFamily="34" charset="0"/>
              </a:rPr>
              <a:t>	“Bir kadın, bağlayarak ölüme terk ettiği bir hayvan sebebiyle cehenneme girmiştir. Onu hapsettiğinde ne bir şey yedirmiş, ne su vermiş, ne de yerlerdeki haşerelerden yemesine izin vermiş.”(7)</a:t>
            </a:r>
          </a:p>
          <a:p>
            <a:pPr>
              <a:spcBef>
                <a:spcPts val="1200"/>
              </a:spcBef>
            </a:pPr>
            <a:r>
              <a:rPr lang="tr-TR" sz="2400" b="1" dirty="0">
                <a:latin typeface="Arial" panose="020B0604020202020204" pitchFamily="34" charset="0"/>
                <a:cs typeface="Arial" panose="020B0604020202020204" pitchFamily="34" charset="0"/>
              </a:rPr>
              <a:t>	Hikaye ederek anlatılan bilgi, akılda daha kolay kalır ve geç unutulur. Çocuklarımıza dinî hikayeleri okumalı, tarihî olayları anlatmalı ve anlatmak istediğimiz birçok konuyu hikaye yoluyla vermeyi tercih etmeliyiz.</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523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E061F29-F1BC-43F8-A2F9-A722D85B963F}"/>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xmlns="" id="{24F5BE93-2528-4AC2-85DF-EB97897DB773}"/>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03AC6B5B-B71D-4A1B-9157-029330DC7992}"/>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4000" contrast="-61000"/>
                    </a14:imgEffect>
                  </a14:imgLayer>
                </a14:imgProps>
              </a:ext>
              <a:ext uri="{28A0092B-C50C-407E-A947-70E740481C1C}">
                <a14:useLocalDpi xmlns:a14="http://schemas.microsoft.com/office/drawing/2010/main" val="0"/>
              </a:ext>
            </a:extLst>
          </a:blip>
          <a:stretch>
            <a:fillRect/>
          </a:stretch>
        </p:blipFill>
        <p:spPr>
          <a:xfrm>
            <a:off x="0" y="0"/>
            <a:ext cx="12207497" cy="6857999"/>
          </a:xfrm>
          <a:prstGeom prst="rect">
            <a:avLst/>
          </a:prstGeom>
          <a:solidFill>
            <a:schemeClr val="accent2">
              <a:lumMod val="60000"/>
              <a:lumOff val="40000"/>
              <a:alpha val="52000"/>
            </a:schemeClr>
          </a:solidFill>
          <a:effectLst>
            <a:glow>
              <a:schemeClr val="accent1">
                <a:alpha val="0"/>
              </a:schemeClr>
            </a:glow>
            <a:softEdge rad="1270000"/>
          </a:effectLst>
        </p:spPr>
      </p:pic>
      <p:sp>
        <p:nvSpPr>
          <p:cNvPr id="4" name="Dikdörtgen 3">
            <a:extLst>
              <a:ext uri="{FF2B5EF4-FFF2-40B4-BE49-F238E27FC236}">
                <a16:creationId xmlns:a16="http://schemas.microsoft.com/office/drawing/2014/main" xmlns="" id="{42E5966C-C517-41D9-A100-EE2BC7B91EBB}"/>
              </a:ext>
            </a:extLst>
          </p:cNvPr>
          <p:cNvSpPr/>
          <p:nvPr/>
        </p:nvSpPr>
        <p:spPr>
          <a:xfrm>
            <a:off x="574927" y="527900"/>
            <a:ext cx="11057641" cy="5170646"/>
          </a:xfrm>
          <a:prstGeom prst="rect">
            <a:avLst/>
          </a:prstGeom>
        </p:spPr>
        <p:txBody>
          <a:bodyPr wrap="square">
            <a:spAutoFit/>
          </a:bodyPr>
          <a:lstStyle/>
          <a:p>
            <a:pPr algn="ctr"/>
            <a:r>
              <a:rPr lang="tr-TR" sz="3600" b="1" dirty="0">
                <a:solidFill>
                  <a:srgbClr val="FF0000"/>
                </a:solidFill>
                <a:latin typeface="Arial" panose="020B0604020202020204" pitchFamily="34" charset="0"/>
                <a:cs typeface="Arial" panose="020B0604020202020204" pitchFamily="34" charset="0"/>
              </a:rPr>
              <a:t>7. Çocukları Camiye ve İlim Meclislerine Götürdü</a:t>
            </a:r>
            <a:r>
              <a:rPr lang="tr-TR" sz="3600" b="1" dirty="0">
                <a:latin typeface="Arial" panose="020B0604020202020204" pitchFamily="34" charset="0"/>
                <a:cs typeface="Arial" panose="020B0604020202020204" pitchFamily="34" charset="0"/>
              </a:rPr>
              <a:t>	</a:t>
            </a:r>
            <a:endParaRPr lang="tr-TR" sz="2400" b="1" dirty="0">
              <a:latin typeface="Arial" panose="020B0604020202020204" pitchFamily="34" charset="0"/>
              <a:cs typeface="Arial" panose="020B0604020202020204" pitchFamily="34" charset="0"/>
            </a:endParaRPr>
          </a:p>
          <a:p>
            <a:pPr>
              <a:spcBef>
                <a:spcPts val="1200"/>
              </a:spcBef>
            </a:pPr>
            <a:r>
              <a:rPr lang="tr-TR" sz="2400" b="1" dirty="0">
                <a:latin typeface="Arial" panose="020B0604020202020204" pitchFamily="34" charset="0"/>
                <a:cs typeface="Arial" panose="020B0604020202020204" pitchFamily="34" charset="0"/>
              </a:rPr>
              <a:t>	Yaparak ve yaşayarak öğrenme, en etkili öğrenme biçimidir. İnsan duyduğunu unutur, gördüğünü hatırlar, ama yaptığını öğrenir... </a:t>
            </a:r>
          </a:p>
          <a:p>
            <a:pPr>
              <a:spcBef>
                <a:spcPts val="1200"/>
              </a:spcBef>
            </a:pPr>
            <a:r>
              <a:rPr lang="tr-TR" sz="2400" b="1" dirty="0">
                <a:latin typeface="Arial" panose="020B0604020202020204" pitchFamily="34" charset="0"/>
                <a:cs typeface="Arial" panose="020B0604020202020204" pitchFamily="34" charset="0"/>
              </a:rPr>
              <a:t>	Peygamber Efendimiz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çocukları sık sık camiye götürürdü. Orada gördüğü başka çocuklarla da ilgilenirdi. Küçük torunu </a:t>
            </a:r>
            <a:r>
              <a:rPr lang="tr-TR" sz="2400" b="1" dirty="0" err="1">
                <a:latin typeface="Arial" panose="020B0604020202020204" pitchFamily="34" charset="0"/>
                <a:cs typeface="Arial" panose="020B0604020202020204" pitchFamily="34" charset="0"/>
              </a:rPr>
              <a:t>Ümame'yi</a:t>
            </a:r>
            <a:r>
              <a:rPr lang="tr-TR" sz="2400" b="1" dirty="0">
                <a:latin typeface="Arial" panose="020B0604020202020204" pitchFamily="34" charset="0"/>
                <a:cs typeface="Arial" panose="020B0604020202020204" pitchFamily="34" charset="0"/>
              </a:rPr>
              <a:t> omzuna alır, camiye gelirdi. Camideki cemaate namaz kıldırır, </a:t>
            </a:r>
            <a:r>
              <a:rPr lang="tr-TR" sz="2400" b="1" dirty="0" err="1">
                <a:latin typeface="Arial" panose="020B0604020202020204" pitchFamily="34" charset="0"/>
                <a:cs typeface="Arial" panose="020B0604020202020204" pitchFamily="34" charset="0"/>
              </a:rPr>
              <a:t>Ümame</a:t>
            </a:r>
            <a:r>
              <a:rPr lang="tr-TR" sz="2400" b="1" dirty="0">
                <a:latin typeface="Arial" panose="020B0604020202020204" pitchFamily="34" charset="0"/>
                <a:cs typeface="Arial" panose="020B0604020202020204" pitchFamily="34" charset="0"/>
              </a:rPr>
              <a:t> orada beklerdi.(8)</a:t>
            </a:r>
          </a:p>
          <a:p>
            <a:pPr>
              <a:spcBef>
                <a:spcPts val="1200"/>
              </a:spcBef>
            </a:pPr>
            <a:r>
              <a:rPr lang="tr-TR" sz="2400" b="1" dirty="0">
                <a:latin typeface="Arial" panose="020B0604020202020204" pitchFamily="34" charset="0"/>
                <a:cs typeface="Arial" panose="020B0604020202020204" pitchFamily="34" charset="0"/>
              </a:rPr>
              <a:t>	Kimi zaman da Peygamberimiz (</a:t>
            </a:r>
            <a:r>
              <a:rPr lang="tr-TR" sz="2400" b="1" dirty="0" err="1">
                <a:latin typeface="Arial" panose="020B0604020202020204" pitchFamily="34" charset="0"/>
                <a:cs typeface="Arial" panose="020B0604020202020204" pitchFamily="34" charset="0"/>
              </a:rPr>
              <a:t>s.a.v</a:t>
            </a:r>
            <a:r>
              <a:rPr lang="tr-TR" sz="2400" b="1" dirty="0">
                <a:latin typeface="Arial" panose="020B0604020202020204" pitchFamily="34" charset="0"/>
                <a:cs typeface="Arial" panose="020B0604020202020204" pitchFamily="34" charset="0"/>
              </a:rPr>
              <a:t>.) torunlarını bizzat camiye getirirdi.</a:t>
            </a:r>
          </a:p>
          <a:p>
            <a:endParaRPr lang="tr-T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2517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TotalTime>
  <Words>152</Words>
  <Application>Microsoft Office PowerPoint</Application>
  <PresentationFormat>Özel</PresentationFormat>
  <Paragraphs>137</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ytp</dc:creator>
  <cp:lastModifiedBy>Windows Kullanıcısı</cp:lastModifiedBy>
  <cp:revision>6</cp:revision>
  <dcterms:created xsi:type="dcterms:W3CDTF">2019-12-03T16:43:42Z</dcterms:created>
  <dcterms:modified xsi:type="dcterms:W3CDTF">2019-12-05T05:53:15Z</dcterms:modified>
</cp:coreProperties>
</file>