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3" r:id="rId7"/>
    <p:sldId id="264" r:id="rId8"/>
    <p:sldId id="265" r:id="rId9"/>
    <p:sldId id="267" r:id="rId10"/>
    <p:sldId id="259"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28CC81-ADF8-406B-9EBD-79987DE60374}" v="1" dt="2019-12-18T19:41:09.8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3997193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113968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1579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428253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7531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1286918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645633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103196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68806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7B0A29F-0509-4F3F-A4AA-B29B5C9F14A3}" type="datetimeFigureOut">
              <a:rPr lang="tr-TR" smtClean="0"/>
              <a:t>22.12.2019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122783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7B0A29F-0509-4F3F-A4AA-B29B5C9F14A3}" type="datetimeFigureOut">
              <a:rPr lang="tr-TR" smtClean="0"/>
              <a:t>22.12.2019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21019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7B0A29F-0509-4F3F-A4AA-B29B5C9F14A3}" type="datetimeFigureOut">
              <a:rPr lang="tr-TR" smtClean="0"/>
              <a:t>22.12.2019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188388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B0A29F-0509-4F3F-A4AA-B29B5C9F14A3}" type="datetimeFigureOut">
              <a:rPr lang="tr-TR" smtClean="0"/>
              <a:t>22.12.2019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3206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0A29F-0509-4F3F-A4AA-B29B5C9F14A3}" type="datetimeFigureOut">
              <a:rPr lang="tr-TR" smtClean="0"/>
              <a:t>22.12.2019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242120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7B0A29F-0509-4F3F-A4AA-B29B5C9F14A3}" type="datetimeFigureOut">
              <a:rPr lang="tr-TR" smtClean="0"/>
              <a:t>22.12.2019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326987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7B0A29F-0509-4F3F-A4AA-B29B5C9F14A3}" type="datetimeFigureOut">
              <a:rPr lang="tr-TR" smtClean="0"/>
              <a:t>22.12.2019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CAAAE4-F00E-42F2-A80D-B5A219842B22}" type="slidenum">
              <a:rPr lang="tr-TR" smtClean="0"/>
              <a:t>‹#›</a:t>
            </a:fld>
            <a:endParaRPr lang="tr-TR"/>
          </a:p>
        </p:txBody>
      </p:sp>
    </p:spTree>
    <p:extLst>
      <p:ext uri="{BB962C8B-B14F-4D97-AF65-F5344CB8AC3E}">
        <p14:creationId xmlns:p14="http://schemas.microsoft.com/office/powerpoint/2010/main" val="135422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B0A29F-0509-4F3F-A4AA-B29B5C9F14A3}" type="datetimeFigureOut">
              <a:rPr lang="tr-TR" smtClean="0"/>
              <a:t>22.12.2019</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CCAAAE4-F00E-42F2-A80D-B5A219842B22}" type="slidenum">
              <a:rPr lang="tr-TR" smtClean="0"/>
              <a:t>‹#›</a:t>
            </a:fld>
            <a:endParaRPr lang="tr-TR"/>
          </a:p>
        </p:txBody>
      </p:sp>
    </p:spTree>
    <p:extLst>
      <p:ext uri="{BB962C8B-B14F-4D97-AF65-F5344CB8AC3E}">
        <p14:creationId xmlns:p14="http://schemas.microsoft.com/office/powerpoint/2010/main" val="4146753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D849EF-64A4-47EA-9E09-5E39669903B7}"/>
              </a:ext>
            </a:extLst>
          </p:cNvPr>
          <p:cNvSpPr>
            <a:spLocks noGrp="1"/>
          </p:cNvSpPr>
          <p:nvPr>
            <p:ph type="ctrTitle"/>
          </p:nvPr>
        </p:nvSpPr>
        <p:spPr/>
        <p:txBody>
          <a:bodyPr>
            <a:normAutofit fontScale="90000"/>
          </a:bodyPr>
          <a:lstStyle/>
          <a:p>
            <a:r>
              <a:rPr lang="tr-TR" sz="3600" dirty="0"/>
              <a:t>Din kültürü ve Ahlak Bilgisi İle Temel Dini Bilgiler Derslerinde Yer Alan İbadet Konularının Öğretilmesinde Temel İlkeler, Öğretim Metotları ve Materyallerin Hazırlanması ve Kullanımı</a:t>
            </a:r>
          </a:p>
        </p:txBody>
      </p:sp>
      <p:sp>
        <p:nvSpPr>
          <p:cNvPr id="3" name="Alt Başlık 2">
            <a:extLst>
              <a:ext uri="{FF2B5EF4-FFF2-40B4-BE49-F238E27FC236}">
                <a16:creationId xmlns:a16="http://schemas.microsoft.com/office/drawing/2014/main" id="{33815BB5-5060-489D-9EAC-E4EF8B83EE3F}"/>
              </a:ext>
            </a:extLst>
          </p:cNvPr>
          <p:cNvSpPr>
            <a:spLocks noGrp="1"/>
          </p:cNvSpPr>
          <p:nvPr>
            <p:ph type="subTitle" idx="1"/>
          </p:nvPr>
        </p:nvSpPr>
        <p:spPr>
          <a:xfrm>
            <a:off x="1507066" y="4050832"/>
            <a:ext cx="8191569" cy="2005193"/>
          </a:xfrm>
        </p:spPr>
        <p:txBody>
          <a:bodyPr>
            <a:normAutofit fontScale="40000" lnSpcReduction="20000"/>
          </a:bodyPr>
          <a:lstStyle/>
          <a:p>
            <a:r>
              <a:rPr lang="tr-TR" sz="5000" b="1" dirty="0" err="1"/>
              <a:t>Hazırlayanlayanlar</a:t>
            </a:r>
            <a:endParaRPr lang="tr-TR" sz="5000" b="1" dirty="0"/>
          </a:p>
          <a:p>
            <a:endParaRPr lang="tr-TR" sz="5000" b="1" dirty="0"/>
          </a:p>
          <a:p>
            <a:r>
              <a:rPr lang="tr-TR" sz="6000" b="1" dirty="0"/>
              <a:t>Hüseyin DEMİR</a:t>
            </a:r>
          </a:p>
          <a:p>
            <a:r>
              <a:rPr lang="tr-TR" sz="6200" b="1" dirty="0"/>
              <a:t>İdris KAHRAMAN</a:t>
            </a:r>
          </a:p>
          <a:p>
            <a:r>
              <a:rPr lang="tr-TR" sz="6200" b="1" dirty="0"/>
              <a:t>Özlem ÖZGÜL</a:t>
            </a:r>
          </a:p>
        </p:txBody>
      </p:sp>
    </p:spTree>
    <p:extLst>
      <p:ext uri="{BB962C8B-B14F-4D97-AF65-F5344CB8AC3E}">
        <p14:creationId xmlns:p14="http://schemas.microsoft.com/office/powerpoint/2010/main" val="64175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8AF9701-70A8-4BA9-A0BC-B9A412AEC668}"/>
              </a:ext>
            </a:extLst>
          </p:cNvPr>
          <p:cNvSpPr/>
          <p:nvPr/>
        </p:nvSpPr>
        <p:spPr>
          <a:xfrm rot="10800000" flipV="1">
            <a:off x="449704" y="2800447"/>
            <a:ext cx="9650898" cy="707886"/>
          </a:xfrm>
          <a:prstGeom prst="rect">
            <a:avLst/>
          </a:prstGeom>
        </p:spPr>
        <p:txBody>
          <a:bodyPr wrap="square">
            <a:spAutoFit/>
          </a:bodyPr>
          <a:lstStyle/>
          <a:p>
            <a:endParaRPr lang="tr-TR" sz="2000" dirty="0"/>
          </a:p>
          <a:p>
            <a:endParaRPr lang="tr-TR" sz="2000" dirty="0"/>
          </a:p>
        </p:txBody>
      </p:sp>
      <p:sp>
        <p:nvSpPr>
          <p:cNvPr id="3" name="Dikdörtgen 2">
            <a:extLst>
              <a:ext uri="{FF2B5EF4-FFF2-40B4-BE49-F238E27FC236}">
                <a16:creationId xmlns:a16="http://schemas.microsoft.com/office/drawing/2014/main" id="{81844D30-05F5-4F50-A3BA-A99124D60E5C}"/>
              </a:ext>
            </a:extLst>
          </p:cNvPr>
          <p:cNvSpPr/>
          <p:nvPr/>
        </p:nvSpPr>
        <p:spPr>
          <a:xfrm>
            <a:off x="449704" y="1997839"/>
            <a:ext cx="9341410" cy="3477875"/>
          </a:xfrm>
          <a:prstGeom prst="rect">
            <a:avLst/>
          </a:prstGeom>
        </p:spPr>
        <p:txBody>
          <a:bodyPr wrap="square">
            <a:spAutoFit/>
          </a:bodyPr>
          <a:lstStyle/>
          <a:p>
            <a:r>
              <a:rPr lang="tr-TR" sz="2000" dirty="0"/>
              <a:t>İslam’ın temel kaynakları olan Kur’an ve Sünnet, dinin eğitim ve öğretimi ile ilgili yöntemler ve yol gösterici bazı temel ilkeler getirmiştir.</a:t>
            </a:r>
          </a:p>
          <a:p>
            <a:endParaRPr lang="tr-TR" sz="2000" dirty="0"/>
          </a:p>
          <a:p>
            <a:r>
              <a:rPr lang="tr-TR" sz="2000" dirty="0"/>
              <a:t> Bununla beraber eğitim-öğretim işi, değişik insanlara yönelik beşeri bir eylem olduğu için bunun metot ve tekniklerine dair ayrıntıların sürekli geliştirilmesi gerekmektedir.</a:t>
            </a:r>
          </a:p>
          <a:p>
            <a:endParaRPr lang="tr-TR" sz="2000" dirty="0"/>
          </a:p>
          <a:p>
            <a:r>
              <a:rPr lang="tr-TR" sz="2000" dirty="0"/>
              <a:t> Eğitimin dinamik yapısı gereği bu yöndeki gelişmeler kaçınılmazdır. </a:t>
            </a:r>
          </a:p>
          <a:p>
            <a:endParaRPr lang="tr-TR" sz="2000" dirty="0"/>
          </a:p>
          <a:p>
            <a:r>
              <a:rPr lang="tr-TR" sz="2000" dirty="0"/>
              <a:t>İslam öğretisinin hak ettiği etkinliği gösteremediği dönemlerde ve toplumlarda görülen temel zaaf şüphesiz ki öğretim yöntemleri ile ilgilidir</a:t>
            </a:r>
          </a:p>
        </p:txBody>
      </p:sp>
    </p:spTree>
    <p:extLst>
      <p:ext uri="{BB962C8B-B14F-4D97-AF65-F5344CB8AC3E}">
        <p14:creationId xmlns:p14="http://schemas.microsoft.com/office/powerpoint/2010/main" val="4254759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75D8DCC-7E7E-47DE-BF0C-67DB553BFD65}"/>
              </a:ext>
            </a:extLst>
          </p:cNvPr>
          <p:cNvSpPr/>
          <p:nvPr/>
        </p:nvSpPr>
        <p:spPr>
          <a:xfrm>
            <a:off x="704538" y="1543988"/>
            <a:ext cx="8904157" cy="4093428"/>
          </a:xfrm>
          <a:prstGeom prst="rect">
            <a:avLst/>
          </a:prstGeom>
        </p:spPr>
        <p:txBody>
          <a:bodyPr wrap="square">
            <a:spAutoFit/>
          </a:bodyPr>
          <a:lstStyle/>
          <a:p>
            <a:pPr algn="just"/>
            <a:r>
              <a:rPr lang="tr-TR" sz="2000" dirty="0"/>
              <a:t>İslam eğitim çalışmaları Hz. Muhammed döneminde başlamıştır. İslam’ın eğitime yoğun vurgu yapması ve ilk inen ayetlerin, insanın bilgi dağarcığını genişletme amacını gütmesi önemlidir. Söz konusu ayette:</a:t>
            </a:r>
          </a:p>
          <a:p>
            <a:pPr algn="just"/>
            <a:endParaRPr lang="tr-TR" sz="2000" dirty="0"/>
          </a:p>
          <a:p>
            <a:pPr algn="just"/>
            <a:r>
              <a:rPr lang="tr-TR" sz="2000" dirty="0"/>
              <a:t> “YARADAN RABBİNİN ADIYLA OKU! O, İNSANI BİR AŞILANMIŞ YUMURTADAN YARATTI. OKU! İNSANA BİLMEDİĞİNİ BELLETEN, KALEMLE (YAZMAYI) ÖĞRETEN RABBİN EN BÜYÜK KEREM SAHİBİDİR.” </a:t>
            </a:r>
          </a:p>
          <a:p>
            <a:pPr algn="just"/>
            <a:endParaRPr lang="tr-TR" sz="2000" dirty="0"/>
          </a:p>
          <a:p>
            <a:pPr algn="just"/>
            <a:r>
              <a:rPr lang="tr-TR" sz="2000" dirty="0"/>
              <a:t> Bu ayet, İslam’ın bireyin öznel gelişimi ve eğitimine vurgu yapan doğasını belirlemekte, ayrıca ilk inen ayet olması sebebiyle eğitimin ve öğrenme faaliyetlerinin İslam için önemine dikkat çekmektedir. </a:t>
            </a:r>
          </a:p>
          <a:p>
            <a:pPr algn="just"/>
            <a:endParaRPr lang="tr-TR" sz="2000" dirty="0"/>
          </a:p>
          <a:p>
            <a:pPr algn="just"/>
            <a:r>
              <a:rPr lang="tr-TR" sz="2000" dirty="0"/>
              <a:t>İlk dini öğretim materyali ‘Kalem’ </a:t>
            </a:r>
            <a:r>
              <a:rPr lang="tr-TR" sz="2000" dirty="0" err="1"/>
              <a:t>dir</a:t>
            </a:r>
            <a:endParaRPr lang="tr-TR" sz="2000" dirty="0"/>
          </a:p>
        </p:txBody>
      </p:sp>
    </p:spTree>
    <p:extLst>
      <p:ext uri="{BB962C8B-B14F-4D97-AF65-F5344CB8AC3E}">
        <p14:creationId xmlns:p14="http://schemas.microsoft.com/office/powerpoint/2010/main" val="94355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6E598F9-41E1-44D4-B7C9-2A12A63FDEBC}"/>
              </a:ext>
            </a:extLst>
          </p:cNvPr>
          <p:cNvSpPr/>
          <p:nvPr/>
        </p:nvSpPr>
        <p:spPr>
          <a:xfrm>
            <a:off x="614597" y="899410"/>
            <a:ext cx="8529403" cy="5016758"/>
          </a:xfrm>
          <a:prstGeom prst="rect">
            <a:avLst/>
          </a:prstGeom>
        </p:spPr>
        <p:txBody>
          <a:bodyPr wrap="square">
            <a:spAutoFit/>
          </a:bodyPr>
          <a:lstStyle/>
          <a:p>
            <a:pPr algn="just"/>
            <a:r>
              <a:rPr lang="tr-TR" sz="2000" dirty="0"/>
              <a:t>Hz. Muhammed, İslam öğretisini yaymak için çevrenin olanaklarını da</a:t>
            </a:r>
          </a:p>
          <a:p>
            <a:pPr algn="just"/>
            <a:r>
              <a:rPr lang="tr-TR" sz="2000" dirty="0"/>
              <a:t>kullanmış, doğal materyaller ile anlatmak istediği konuları görünür kılmış ve anlatımda somutlaştırma ilkesini kullanmıştır. Örneğin bir hadiste yer alan:</a:t>
            </a:r>
          </a:p>
          <a:p>
            <a:pPr algn="just"/>
            <a:endParaRPr lang="tr-TR" sz="2000" dirty="0"/>
          </a:p>
          <a:p>
            <a:pPr algn="just"/>
            <a:r>
              <a:rPr lang="tr-TR" sz="2000" dirty="0"/>
              <a:t>“Hz. Peygamber yere bir çizgi çizdi ve: “Bu insanı temsil ediyor” dedi. Sonrasında ikinci bir çizgi daha çizerek: “Bu da insanın ecelini temsil eder” buyurdu. Her iki çizgiden daha uzağa bir çizgi daha çizdikten sonra “Bu da emeldir” dedi ve ekledi: “İşte insan emeline kavuşmadan ona daha yakın olan eceli ansızın geliverir.”</a:t>
            </a:r>
          </a:p>
          <a:p>
            <a:pPr algn="just"/>
            <a:endParaRPr lang="tr-TR" sz="2000" dirty="0"/>
          </a:p>
          <a:p>
            <a:pPr algn="just"/>
            <a:r>
              <a:rPr lang="tr-TR" sz="2000" dirty="0"/>
              <a:t>Hz. Muhammed’in anlattığı konuyu somutlaştırmak ve öğrenmede kalıcılığı sağlamak için öğretim materyali kullandığını göstermektedir. </a:t>
            </a:r>
          </a:p>
          <a:p>
            <a:pPr algn="just"/>
            <a:endParaRPr lang="tr-TR" sz="2000"/>
          </a:p>
          <a:p>
            <a:pPr algn="just"/>
            <a:r>
              <a:rPr lang="tr-TR" sz="2000"/>
              <a:t>İslam’ın </a:t>
            </a:r>
            <a:r>
              <a:rPr lang="tr-TR" sz="2000" dirty="0"/>
              <a:t>her ilkesini çevresine kavratmak isteyen Hz. Peygamber, konu ve dinleyici kitlesine uygun öğretim yöntem ve materyallerini seçmiştir.</a:t>
            </a:r>
          </a:p>
        </p:txBody>
      </p:sp>
    </p:spTree>
    <p:extLst>
      <p:ext uri="{BB962C8B-B14F-4D97-AF65-F5344CB8AC3E}">
        <p14:creationId xmlns:p14="http://schemas.microsoft.com/office/powerpoint/2010/main" val="242396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23BB214-FBBC-4B02-90F5-E46EDA467CA2}"/>
              </a:ext>
            </a:extLst>
          </p:cNvPr>
          <p:cNvSpPr/>
          <p:nvPr/>
        </p:nvSpPr>
        <p:spPr>
          <a:xfrm>
            <a:off x="196948" y="730572"/>
            <a:ext cx="9594166" cy="6247864"/>
          </a:xfrm>
          <a:prstGeom prst="rect">
            <a:avLst/>
          </a:prstGeom>
        </p:spPr>
        <p:txBody>
          <a:bodyPr wrap="square">
            <a:spAutoFit/>
          </a:bodyPr>
          <a:lstStyle/>
          <a:p>
            <a:pPr algn="just"/>
            <a:r>
              <a:rPr lang="tr-TR" sz="2000" dirty="0"/>
              <a:t>Din öğretiminde kullanılan yöntemleri iki grupta ele almak gerekir. Bunlar; genel öğretim yöntemleri ve din öğretimi özel öğretim yöntemleridir.</a:t>
            </a:r>
          </a:p>
          <a:p>
            <a:pPr algn="just"/>
            <a:endParaRPr lang="tr-TR" sz="2000" dirty="0"/>
          </a:p>
          <a:p>
            <a:pPr algn="just"/>
            <a:endParaRPr lang="tr-TR" sz="2000" dirty="0"/>
          </a:p>
          <a:p>
            <a:pPr algn="just"/>
            <a:r>
              <a:rPr lang="tr-TR" sz="2000" dirty="0"/>
              <a:t>1. GENEL ÖĞRETİM YÖNTEMLERİ </a:t>
            </a:r>
          </a:p>
          <a:p>
            <a:pPr algn="just"/>
            <a:endParaRPr lang="tr-TR" sz="2000" dirty="0"/>
          </a:p>
          <a:p>
            <a:pPr algn="just"/>
            <a:r>
              <a:rPr lang="tr-TR" sz="2000" dirty="0"/>
              <a:t> Din eğitimi amaç ve hedefler bakımından genel öğretimden farklılık gösterse de öğretim </a:t>
            </a:r>
            <a:r>
              <a:rPr lang="tr-TR" sz="2000" dirty="0" err="1"/>
              <a:t>metodları</a:t>
            </a:r>
            <a:r>
              <a:rPr lang="tr-TR" sz="2000" dirty="0"/>
              <a:t> ve teknikleri bakımından onun ayrılmaz bir parçasıdır. Çünkü genel eğitimde olduğu gibi din eğitiminde de üzerinde durulan ve eğitilmesi istenen insandır. </a:t>
            </a:r>
          </a:p>
          <a:p>
            <a:pPr algn="just"/>
            <a:endParaRPr lang="tr-TR" sz="2000" dirty="0"/>
          </a:p>
          <a:p>
            <a:pPr algn="just"/>
            <a:r>
              <a:rPr lang="tr-TR" sz="2000" dirty="0"/>
              <a:t> İnsanların eğitim ve öğretimini sağlamada genel geçerliği olan kurallar, ilkeler ve metotlar tespit edilebilir ve tespit edilmiştir de.  Eğitim konusunda yüzyıllar öncesine kadar uzanan tarihi çabalarla ulaşılmış bulunan mevcut kurallar ve metotlar her eğitim faaliyetinin ortak imkanlarıdır.</a:t>
            </a:r>
          </a:p>
          <a:p>
            <a:pPr algn="just"/>
            <a:endParaRPr lang="tr-TR" sz="2000" dirty="0"/>
          </a:p>
          <a:p>
            <a:pPr algn="just"/>
            <a:r>
              <a:rPr lang="tr-TR" sz="2000" dirty="0"/>
              <a:t> Din eğitimi çalışmalarında eğitim alanının ortak imkanı olan bu genel geçer nitelikteki kuralların, ilke ve metotların bütününden yararlanılacaktır. </a:t>
            </a:r>
          </a:p>
          <a:p>
            <a:pPr algn="just"/>
            <a:endParaRPr lang="tr-TR" sz="2000" dirty="0"/>
          </a:p>
          <a:p>
            <a:pPr algn="just"/>
            <a:endParaRPr lang="tr-TR" sz="2000" dirty="0"/>
          </a:p>
        </p:txBody>
      </p:sp>
    </p:spTree>
    <p:extLst>
      <p:ext uri="{BB962C8B-B14F-4D97-AF65-F5344CB8AC3E}">
        <p14:creationId xmlns:p14="http://schemas.microsoft.com/office/powerpoint/2010/main" val="2853377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8B2A24D-4946-4279-B0B1-E44EAB361B00}"/>
              </a:ext>
            </a:extLst>
          </p:cNvPr>
          <p:cNvSpPr/>
          <p:nvPr/>
        </p:nvSpPr>
        <p:spPr>
          <a:xfrm>
            <a:off x="562709" y="1533378"/>
            <a:ext cx="8848578" cy="4401205"/>
          </a:xfrm>
          <a:prstGeom prst="rect">
            <a:avLst/>
          </a:prstGeom>
        </p:spPr>
        <p:txBody>
          <a:bodyPr wrap="square">
            <a:spAutoFit/>
          </a:bodyPr>
          <a:lstStyle/>
          <a:p>
            <a:pPr algn="just"/>
            <a:r>
              <a:rPr lang="tr-TR" sz="2000" b="1" dirty="0"/>
              <a:t>1- Anlatım Metodu; </a:t>
            </a:r>
            <a:r>
              <a:rPr lang="tr-TR" sz="2000" dirty="0"/>
              <a:t>pasif dinleyici durumundaki gruba bilgileri tek yanlı, ve sözlü olarak aktarma esasına dayanan bir metottur. Bu metot kısa zamanda çok bilgi aktarmaya imkan vermesiyle öğretim etkinliklerinde oldukça sık kullanılır.</a:t>
            </a:r>
          </a:p>
          <a:p>
            <a:pPr algn="just"/>
            <a:endParaRPr lang="tr-TR" sz="2000" dirty="0"/>
          </a:p>
          <a:p>
            <a:pPr algn="just"/>
            <a:r>
              <a:rPr lang="tr-TR" sz="2000" dirty="0"/>
              <a:t> İslam dinine ait bilgilerin insanlara öğretilmesinde anlatım ön plana çıkmaktadır. Ayet ve hadislerde yer alan dinin öğretimi ile ilgili  “tebliğ“, “davet“, “öğüt“, vb. Kavramlar anlatımla ilgilidir. </a:t>
            </a:r>
          </a:p>
          <a:p>
            <a:pPr algn="just"/>
            <a:endParaRPr lang="tr-TR" sz="2000" dirty="0"/>
          </a:p>
          <a:p>
            <a:pPr algn="just"/>
            <a:r>
              <a:rPr lang="tr-TR" sz="2000" dirty="0" err="1"/>
              <a:t>Kur’anda</a:t>
            </a:r>
            <a:r>
              <a:rPr lang="tr-TR" sz="2000" dirty="0"/>
              <a:t> “öğüt ver, çünkü öğüt müminlere fayda verir.“ (</a:t>
            </a:r>
            <a:r>
              <a:rPr lang="tr-TR" sz="2000" dirty="0" err="1"/>
              <a:t>Zariyat</a:t>
            </a:r>
            <a:r>
              <a:rPr lang="tr-TR" sz="2000" dirty="0"/>
              <a:t>, 51/55) anlamındaki ayet anlatımın faydasına işaret etmektedir. </a:t>
            </a:r>
          </a:p>
          <a:p>
            <a:pPr algn="just"/>
            <a:endParaRPr lang="tr-TR" sz="2000" dirty="0"/>
          </a:p>
          <a:p>
            <a:pPr algn="just"/>
            <a:endParaRPr lang="tr-TR" sz="2000" dirty="0"/>
          </a:p>
          <a:p>
            <a:pPr algn="just"/>
            <a:endParaRPr lang="tr-TR" sz="2000" dirty="0"/>
          </a:p>
        </p:txBody>
      </p:sp>
    </p:spTree>
    <p:extLst>
      <p:ext uri="{BB962C8B-B14F-4D97-AF65-F5344CB8AC3E}">
        <p14:creationId xmlns:p14="http://schemas.microsoft.com/office/powerpoint/2010/main" val="24334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E09EB08-C5F7-4D39-8EDE-5F1F8CE69780}"/>
              </a:ext>
            </a:extLst>
          </p:cNvPr>
          <p:cNvSpPr/>
          <p:nvPr/>
        </p:nvSpPr>
        <p:spPr>
          <a:xfrm>
            <a:off x="351692" y="1589649"/>
            <a:ext cx="9664505" cy="4708981"/>
          </a:xfrm>
          <a:prstGeom prst="rect">
            <a:avLst/>
          </a:prstGeom>
        </p:spPr>
        <p:txBody>
          <a:bodyPr wrap="square">
            <a:spAutoFit/>
          </a:bodyPr>
          <a:lstStyle/>
          <a:p>
            <a:pPr algn="just"/>
            <a:r>
              <a:rPr lang="tr-TR" sz="2000" b="1"/>
              <a:t>2- Soru - Cevap Metodu</a:t>
            </a:r>
            <a:r>
              <a:rPr lang="tr-TR" sz="2000"/>
              <a:t>; bilme ve öğrenme ihtiyacını uyandırmak, öğretilecek konuya muhatabın dikkatini toplamak üzere önce sorular sorup sonra cevaplar vererek öğretme şeklidir.</a:t>
            </a:r>
          </a:p>
          <a:p>
            <a:pPr algn="just"/>
            <a:endParaRPr lang="tr-TR" sz="2000"/>
          </a:p>
          <a:p>
            <a:pPr algn="just"/>
            <a:r>
              <a:rPr lang="tr-TR" sz="2000"/>
              <a:t> Soru cevap metodu Kur’anı Kerimde belli hususları zihinlere iyice yerleştirmek için sıkça kullanılır. </a:t>
            </a:r>
          </a:p>
          <a:p>
            <a:pPr algn="just"/>
            <a:r>
              <a:rPr lang="tr-TR" sz="2000"/>
              <a:t> </a:t>
            </a:r>
          </a:p>
          <a:p>
            <a:pPr algn="just"/>
            <a:r>
              <a:rPr lang="tr-TR" sz="2000"/>
              <a:t>“Karia, bu karia nedir? Karia’nın ne olduğunu bilir misin? O gün insanlar çırpınarak etrafa savrulan kelebekler gibi olurlar…’’ </a:t>
            </a:r>
          </a:p>
          <a:p>
            <a:pPr algn="just"/>
            <a:endParaRPr lang="tr-TR" sz="2000"/>
          </a:p>
          <a:p>
            <a:pPr algn="just"/>
            <a:r>
              <a:rPr lang="tr-TR" sz="2000"/>
              <a:t>Peygamberin hadislerinde de soru cevap metodunun kullanıldığı görülmektedir. Ünlü Cibril Hadisi’nde Cebrail Peygamber’e (SAS) «İman nedir?, «İslam nedir?», «İhsan nedir?» diye sormuş ve sonra cevaplarını vermiştir. </a:t>
            </a:r>
          </a:p>
          <a:p>
            <a:pPr algn="just"/>
            <a:endParaRPr lang="tr-TR" sz="2000"/>
          </a:p>
          <a:p>
            <a:pPr algn="just"/>
            <a:endParaRPr lang="tr-TR" sz="2000" dirty="0"/>
          </a:p>
        </p:txBody>
      </p:sp>
    </p:spTree>
    <p:extLst>
      <p:ext uri="{BB962C8B-B14F-4D97-AF65-F5344CB8AC3E}">
        <p14:creationId xmlns:p14="http://schemas.microsoft.com/office/powerpoint/2010/main" val="307803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FEF98C9-A19C-455F-B186-DABD9E2C53DE}"/>
              </a:ext>
            </a:extLst>
          </p:cNvPr>
          <p:cNvSpPr/>
          <p:nvPr/>
        </p:nvSpPr>
        <p:spPr>
          <a:xfrm>
            <a:off x="239152" y="970671"/>
            <a:ext cx="9298744" cy="4801314"/>
          </a:xfrm>
          <a:prstGeom prst="rect">
            <a:avLst/>
          </a:prstGeom>
        </p:spPr>
        <p:txBody>
          <a:bodyPr wrap="square">
            <a:spAutoFit/>
          </a:bodyPr>
          <a:lstStyle/>
          <a:p>
            <a:pPr algn="just"/>
            <a:r>
              <a:rPr lang="tr-TR" b="1" dirty="0"/>
              <a:t>3- Problem Çözme Metodu; </a:t>
            </a:r>
            <a:r>
              <a:rPr lang="tr-TR" dirty="0"/>
              <a:t>bilgi konusunu bir problem olarak ele alıp geçici hipotezlerin ve yardımcı verilerin yorumlanması ile sonuca ulaşmayı öngören bir metodudur.</a:t>
            </a:r>
          </a:p>
          <a:p>
            <a:pPr algn="just"/>
            <a:endParaRPr lang="tr-TR" dirty="0"/>
          </a:p>
          <a:p>
            <a:pPr algn="just"/>
            <a:r>
              <a:rPr lang="tr-TR" dirty="0"/>
              <a:t> </a:t>
            </a:r>
            <a:r>
              <a:rPr lang="tr-TR" dirty="0" err="1"/>
              <a:t>Kur’anı</a:t>
            </a:r>
            <a:r>
              <a:rPr lang="tr-TR" dirty="0"/>
              <a:t> Kerimde bu metodun </a:t>
            </a:r>
            <a:r>
              <a:rPr lang="tr-TR" dirty="0" err="1"/>
              <a:t>kullanıdığına</a:t>
            </a:r>
            <a:r>
              <a:rPr lang="tr-TR" dirty="0"/>
              <a:t> dair örnekler vardır. Onlardan biri şöyledir:</a:t>
            </a:r>
          </a:p>
          <a:p>
            <a:pPr algn="just"/>
            <a:endParaRPr lang="tr-TR" dirty="0"/>
          </a:p>
          <a:p>
            <a:pPr algn="just"/>
            <a:r>
              <a:rPr lang="tr-TR" dirty="0"/>
              <a:t> </a:t>
            </a:r>
          </a:p>
          <a:p>
            <a:pPr algn="just"/>
            <a:r>
              <a:rPr lang="tr-TR" dirty="0"/>
              <a:t>«Düşününü ki, bir zaman siz yer yüzünde zayıf düşmüş ezilen bir azınlık idiniz, insanların sizi yerinizden yurdunuzdan koparıvereceğinden korkardınız. Böyle iken Allah barındırdı ve yardımı ile destekledi, size temiz rızıklar verdi ki şükredesiniz. Ey iman edenler Allah’a ve Resulüne ihanet etmeyin ki, size verilen emanetlere bile bile ihanet etmiş olmayasınız. Ve biliniz ki, mallara ve çocuklara sahip olmanız bir imtihandır ve büyük mükafatlar Allah katındadır. Ey iman edenler, eğer Allah’a samimiyetle bağlanırsanız size iyiyi kötüden ayrıt edecek bir anlayış gücü verir, günahlarınızı kapatır ve sizi bağışlar. Allah büyük bir lütuf sahibidir.» (</a:t>
            </a:r>
            <a:r>
              <a:rPr lang="tr-TR" dirty="0" err="1"/>
              <a:t>Enfal</a:t>
            </a:r>
            <a:r>
              <a:rPr lang="tr-TR" dirty="0"/>
              <a:t>, 8/26-29) </a:t>
            </a:r>
          </a:p>
          <a:p>
            <a:pPr algn="just"/>
            <a:endParaRPr lang="tr-TR" dirty="0"/>
          </a:p>
          <a:p>
            <a:pPr algn="just"/>
            <a:endParaRPr lang="tr-TR" dirty="0"/>
          </a:p>
        </p:txBody>
      </p:sp>
    </p:spTree>
    <p:extLst>
      <p:ext uri="{BB962C8B-B14F-4D97-AF65-F5344CB8AC3E}">
        <p14:creationId xmlns:p14="http://schemas.microsoft.com/office/powerpoint/2010/main" val="480263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E2BB994-A441-492C-B9F4-082BAB3F38A1}"/>
              </a:ext>
            </a:extLst>
          </p:cNvPr>
          <p:cNvSpPr/>
          <p:nvPr/>
        </p:nvSpPr>
        <p:spPr>
          <a:xfrm>
            <a:off x="487679" y="596428"/>
            <a:ext cx="9050215" cy="6247864"/>
          </a:xfrm>
          <a:prstGeom prst="rect">
            <a:avLst/>
          </a:prstGeom>
        </p:spPr>
        <p:txBody>
          <a:bodyPr wrap="square">
            <a:spAutoFit/>
          </a:bodyPr>
          <a:lstStyle/>
          <a:p>
            <a:pPr algn="just"/>
            <a:r>
              <a:rPr lang="tr-TR" sz="2000" dirty="0"/>
              <a:t> </a:t>
            </a:r>
            <a:r>
              <a:rPr lang="tr-TR" sz="2000" b="1" dirty="0"/>
              <a:t>4- Gösteri Metodu; </a:t>
            </a:r>
            <a:r>
              <a:rPr lang="tr-TR" sz="2000" dirty="0"/>
              <a:t>bir işin veya bir davranışın nasıl yapılacağını, öğreticinin bizzat yaparak veya canlandırarak göstermesi suretiyle öğretmedir. Bu metotla öğrencinin işitme duyusunun yanında görme duyusuna da hitap edilmesi, sözel anlatımın görsel malzeme ile somutlaştırılması sağlanmış olur.</a:t>
            </a:r>
          </a:p>
          <a:p>
            <a:pPr algn="just"/>
            <a:endParaRPr lang="tr-TR" sz="2000" dirty="0"/>
          </a:p>
          <a:p>
            <a:pPr algn="just"/>
            <a:r>
              <a:rPr lang="tr-TR" sz="2000" dirty="0"/>
              <a:t> Dini ve </a:t>
            </a:r>
            <a:r>
              <a:rPr lang="tr-TR" sz="2000" dirty="0" err="1"/>
              <a:t>ahlâki</a:t>
            </a:r>
            <a:r>
              <a:rPr lang="tr-TR" sz="2000" dirty="0"/>
              <a:t> erdemlere dair tutum ve davranışlar ile ibadetler ve görgü kurallarına dair motor davranışların öğretiminde gösteri etkin bir metottur. </a:t>
            </a:r>
          </a:p>
          <a:p>
            <a:pPr algn="just"/>
            <a:endParaRPr lang="tr-TR" sz="2000" dirty="0"/>
          </a:p>
          <a:p>
            <a:pPr algn="just"/>
            <a:r>
              <a:rPr lang="tr-TR" sz="2000" dirty="0"/>
              <a:t>Bu konuda öğretmenin bizzat yapması veya canlandırmasının yanında şekiller, şemalar, resimler, nesneler ve filimler de kullanılır.</a:t>
            </a:r>
          </a:p>
          <a:p>
            <a:pPr algn="just"/>
            <a:endParaRPr lang="tr-TR" sz="2000" dirty="0"/>
          </a:p>
          <a:p>
            <a:pPr algn="just"/>
            <a:r>
              <a:rPr lang="tr-TR" sz="2000" dirty="0"/>
              <a:t> Din eğitiminde öğretmenin sınıf içindeki ve sınıf dışındaki kişisel davranışlarının ve genel yaşantısının öğretici etkisi bir gösteri metodu olarak değerlendirilmelidir</a:t>
            </a:r>
          </a:p>
          <a:p>
            <a:pPr algn="just"/>
            <a:endParaRPr lang="tr-TR" sz="2000" dirty="0"/>
          </a:p>
          <a:p>
            <a:pPr algn="just"/>
            <a:r>
              <a:rPr lang="tr-TR" sz="2000" dirty="0"/>
              <a:t>Peygamberimiz </a:t>
            </a:r>
            <a:r>
              <a:rPr lang="tr-TR" sz="2000"/>
              <a:t>(SAS)“</a:t>
            </a:r>
            <a:r>
              <a:rPr lang="tr-TR" sz="2000" dirty="0" err="1"/>
              <a:t>Namazı</a:t>
            </a:r>
            <a:r>
              <a:rPr lang="tr-TR" sz="2000" dirty="0"/>
              <a:t>, benim nasıl kıldığımı gördüyseniz öğle kılın“ (Buhari: 605) buyurarak öğretimde gösteri metodunu kullanmıştır. </a:t>
            </a:r>
          </a:p>
          <a:p>
            <a:pPr algn="just"/>
            <a:endParaRPr lang="tr-TR" sz="2000" dirty="0"/>
          </a:p>
          <a:p>
            <a:pPr algn="just"/>
            <a:endParaRPr lang="tr-TR" sz="2000" dirty="0"/>
          </a:p>
          <a:p>
            <a:pPr algn="just"/>
            <a:endParaRPr lang="tr-TR" sz="2000" dirty="0"/>
          </a:p>
        </p:txBody>
      </p:sp>
    </p:spTree>
    <p:extLst>
      <p:ext uri="{BB962C8B-B14F-4D97-AF65-F5344CB8AC3E}">
        <p14:creationId xmlns:p14="http://schemas.microsoft.com/office/powerpoint/2010/main" val="393717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674A5A6-F127-4FEB-A207-83F89442CB36}"/>
              </a:ext>
            </a:extLst>
          </p:cNvPr>
          <p:cNvSpPr/>
          <p:nvPr/>
        </p:nvSpPr>
        <p:spPr>
          <a:xfrm>
            <a:off x="422031" y="323557"/>
            <a:ext cx="8721969" cy="7786747"/>
          </a:xfrm>
          <a:prstGeom prst="rect">
            <a:avLst/>
          </a:prstGeom>
        </p:spPr>
        <p:txBody>
          <a:bodyPr wrap="square">
            <a:spAutoFit/>
          </a:bodyPr>
          <a:lstStyle/>
          <a:p>
            <a:pPr algn="just"/>
            <a:r>
              <a:rPr lang="tr-TR" sz="2000" b="1" dirty="0"/>
              <a:t>5- Gözlem Metodu; </a:t>
            </a:r>
            <a:r>
              <a:rPr lang="tr-TR" sz="2000" dirty="0"/>
              <a:t>yaşantıların olayların ve varlıkların oldukları yerde ve kendi doğal şartlarında gözletilmesi ve incelenmesi suretiyle onlarla ilgili bilgilerin öğretmesidir.</a:t>
            </a:r>
          </a:p>
          <a:p>
            <a:pPr algn="just"/>
            <a:endParaRPr lang="tr-TR" sz="2000" dirty="0"/>
          </a:p>
          <a:p>
            <a:pPr algn="just"/>
            <a:r>
              <a:rPr lang="tr-TR" sz="2000" dirty="0"/>
              <a:t> "</a:t>
            </a:r>
            <a:r>
              <a:rPr lang="tr-TR" sz="2000" dirty="0" err="1"/>
              <a:t>Insanlar</a:t>
            </a:r>
            <a:r>
              <a:rPr lang="tr-TR" sz="2000" dirty="0"/>
              <a:t> devenin nasıl yaratıldığına, göğün nasıl yükseltildiğine, dağların nasıl dikildiğine, yerin nasıl yayıldığına bakmazlar mı?" (</a:t>
            </a:r>
            <a:r>
              <a:rPr lang="tr-TR" sz="2000" dirty="0" err="1"/>
              <a:t>Gaşiye</a:t>
            </a:r>
            <a:r>
              <a:rPr lang="tr-TR" sz="2000" dirty="0"/>
              <a:t>, 88/17-20)</a:t>
            </a:r>
          </a:p>
          <a:p>
            <a:pPr algn="just"/>
            <a:endParaRPr lang="tr-TR" sz="2000" dirty="0"/>
          </a:p>
          <a:p>
            <a:pPr algn="just"/>
            <a:r>
              <a:rPr lang="tr-TR" sz="2000" b="1" dirty="0"/>
              <a:t> 6- Rol Oynama Metodu</a:t>
            </a:r>
            <a:r>
              <a:rPr lang="tr-TR" sz="2000" dirty="0"/>
              <a:t>; bir fikrin, durumun veya olayın grup önünde temsili olarak dramatize edilerek öğretilmesidir. </a:t>
            </a:r>
          </a:p>
          <a:p>
            <a:pPr algn="just"/>
            <a:endParaRPr lang="tr-TR" sz="2000" dirty="0"/>
          </a:p>
          <a:p>
            <a:pPr algn="just"/>
            <a:r>
              <a:rPr lang="tr-TR" sz="2000" b="1" dirty="0"/>
              <a:t>7- Örnek Olay İnceleme Metodu</a:t>
            </a:r>
            <a:r>
              <a:rPr lang="tr-TR" sz="2000" dirty="0"/>
              <a:t>; belli bir konuyla ilgili olan gerçek veya hayali bir olay üzerinde tartışma ve değerlendirme yapılarak öneriler geliştirmek suretiyle öğretmeyi esas alan bir yöntemdir.</a:t>
            </a:r>
          </a:p>
          <a:p>
            <a:pPr algn="just"/>
            <a:endParaRPr lang="tr-TR" sz="2000" dirty="0"/>
          </a:p>
          <a:p>
            <a:pPr algn="just"/>
            <a:r>
              <a:rPr lang="tr-TR" sz="2000" b="1" dirty="0"/>
              <a:t>8- Tartışma Metodu</a:t>
            </a:r>
            <a:r>
              <a:rPr lang="tr-TR" sz="2000" dirty="0"/>
              <a:t>; öğrencilerin öğretmenin gözetiminde bir konu veya problem üzerinde gruplar halinde birbirleri ile tartışmak ve görüş alış - verişinde bulunmak suretiyle sonuçlar çıkarmaları esasına dayanır. </a:t>
            </a:r>
          </a:p>
          <a:p>
            <a:pPr algn="just"/>
            <a:endParaRPr lang="tr-TR" sz="2000" dirty="0"/>
          </a:p>
          <a:p>
            <a:pPr algn="just"/>
            <a:r>
              <a:rPr lang="tr-TR" sz="2000" dirty="0"/>
              <a:t>“Rabbinin yoluna hikmetle ve güzel öğütle çağır, onlarla en güzel şekilde tartış“ (</a:t>
            </a:r>
            <a:r>
              <a:rPr lang="tr-TR" sz="2000" dirty="0" err="1"/>
              <a:t>Nahl</a:t>
            </a:r>
            <a:r>
              <a:rPr lang="tr-TR" sz="2000" dirty="0"/>
              <a:t>, 16/125) </a:t>
            </a:r>
          </a:p>
          <a:p>
            <a:pPr algn="just"/>
            <a:endParaRPr lang="tr-TR" sz="2000" dirty="0"/>
          </a:p>
          <a:p>
            <a:pPr algn="just"/>
            <a:endParaRPr lang="tr-TR" sz="2000" dirty="0"/>
          </a:p>
          <a:p>
            <a:pPr algn="just"/>
            <a:endParaRPr lang="tr-TR" sz="2000" dirty="0"/>
          </a:p>
          <a:p>
            <a:pPr algn="just"/>
            <a:endParaRPr lang="tr-TR" sz="2000" dirty="0"/>
          </a:p>
          <a:p>
            <a:pPr algn="just"/>
            <a:r>
              <a:rPr lang="tr-TR" sz="2000" dirty="0"/>
              <a:t>   </a:t>
            </a:r>
          </a:p>
        </p:txBody>
      </p:sp>
    </p:spTree>
    <p:extLst>
      <p:ext uri="{BB962C8B-B14F-4D97-AF65-F5344CB8AC3E}">
        <p14:creationId xmlns:p14="http://schemas.microsoft.com/office/powerpoint/2010/main" val="3564891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9BD7369-6153-4BAE-B7DB-2E7E3B8A3B9D}"/>
              </a:ext>
            </a:extLst>
          </p:cNvPr>
          <p:cNvSpPr/>
          <p:nvPr/>
        </p:nvSpPr>
        <p:spPr>
          <a:xfrm>
            <a:off x="337625" y="295422"/>
            <a:ext cx="8806375" cy="6247864"/>
          </a:xfrm>
          <a:prstGeom prst="rect">
            <a:avLst/>
          </a:prstGeom>
        </p:spPr>
        <p:txBody>
          <a:bodyPr wrap="square">
            <a:spAutoFit/>
          </a:bodyPr>
          <a:lstStyle/>
          <a:p>
            <a:pPr algn="just"/>
            <a:r>
              <a:rPr lang="tr-TR" sz="2000" dirty="0"/>
              <a:t>2. DİN ÖĞRETİMİ METODLARI </a:t>
            </a:r>
          </a:p>
          <a:p>
            <a:pPr algn="just"/>
            <a:endParaRPr lang="tr-TR" sz="2000" dirty="0"/>
          </a:p>
          <a:p>
            <a:pPr algn="just"/>
            <a:r>
              <a:rPr lang="tr-TR" sz="2000" dirty="0"/>
              <a:t>Eğitimde kullanılan genel öğretim </a:t>
            </a:r>
            <a:r>
              <a:rPr lang="tr-TR" sz="2000" dirty="0" err="1"/>
              <a:t>metodlarından</a:t>
            </a:r>
            <a:r>
              <a:rPr lang="tr-TR" sz="2000" dirty="0"/>
              <a:t> başka her konunun, her </a:t>
            </a:r>
            <a:r>
              <a:rPr lang="tr-TR" sz="2000" dirty="0" err="1"/>
              <a:t>bıranşın</a:t>
            </a:r>
            <a:r>
              <a:rPr lang="tr-TR" sz="2000" dirty="0"/>
              <a:t> özelliklerine göre özel öğretim metotları ve bunların duruma göre farklı kullanışları da olacaktır.</a:t>
            </a:r>
          </a:p>
          <a:p>
            <a:pPr algn="just"/>
            <a:endParaRPr lang="tr-TR" sz="2000" dirty="0"/>
          </a:p>
          <a:p>
            <a:pPr algn="just"/>
            <a:r>
              <a:rPr lang="tr-TR" sz="2000" dirty="0"/>
              <a:t> Ayrı bir alan olması sebebiyle din eğitimi ve öğretiminde de kendine özgü özel öğretim </a:t>
            </a:r>
            <a:r>
              <a:rPr lang="tr-TR" sz="2000" dirty="0" err="1"/>
              <a:t>metodlarının</a:t>
            </a:r>
            <a:r>
              <a:rPr lang="tr-TR" sz="2000" dirty="0"/>
              <a:t> kullanılacağı tabiidir. Bunlardan bir kısmı Kur’an ve Sünnette kullanılan ve </a:t>
            </a:r>
            <a:r>
              <a:rPr lang="tr-TR" sz="2000" dirty="0" err="1"/>
              <a:t>Đslam’ın</a:t>
            </a:r>
            <a:r>
              <a:rPr lang="tr-TR" sz="2000" dirty="0"/>
              <a:t> kendi yaklaşımından gelen öğretim metotlarıdır. </a:t>
            </a:r>
          </a:p>
          <a:p>
            <a:pPr algn="just"/>
            <a:endParaRPr lang="tr-TR" sz="2000" dirty="0"/>
          </a:p>
          <a:p>
            <a:pPr algn="just"/>
            <a:r>
              <a:rPr lang="tr-TR" sz="2000" dirty="0"/>
              <a:t> </a:t>
            </a:r>
            <a:r>
              <a:rPr lang="tr-TR" sz="2000" dirty="0" err="1"/>
              <a:t>Kur'anda</a:t>
            </a:r>
            <a:r>
              <a:rPr lang="tr-TR" sz="2000" dirty="0"/>
              <a:t>, dinin insanlara ulaştırılması, anlatılması ve öğretilmesinde metodik bir yol gösteren üç temel kavramın yer aldığını görüyoruz.</a:t>
            </a:r>
          </a:p>
          <a:p>
            <a:pPr algn="just"/>
            <a:endParaRPr lang="tr-TR" sz="2000" dirty="0"/>
          </a:p>
          <a:p>
            <a:pPr algn="just"/>
            <a:r>
              <a:rPr lang="tr-TR" sz="2000" dirty="0"/>
              <a:t> Bunlar; tebliğ, davet ve tartışma kavramlarıdır.</a:t>
            </a:r>
          </a:p>
          <a:p>
            <a:pPr algn="just"/>
            <a:endParaRPr lang="tr-TR" sz="2000" dirty="0"/>
          </a:p>
          <a:p>
            <a:pPr algn="just"/>
            <a:r>
              <a:rPr lang="tr-TR" sz="2000" dirty="0"/>
              <a:t> Bunların dışında öğretimin daha çok teknik </a:t>
            </a:r>
            <a:r>
              <a:rPr lang="tr-TR" sz="2000" dirty="0" err="1"/>
              <a:t>yönünyle</a:t>
            </a:r>
            <a:r>
              <a:rPr lang="tr-TR" sz="2000" dirty="0"/>
              <a:t> ilgili </a:t>
            </a:r>
            <a:r>
              <a:rPr lang="tr-TR" sz="2000" dirty="0" err="1"/>
              <a:t>inzar</a:t>
            </a:r>
            <a:r>
              <a:rPr lang="tr-TR" sz="2000" dirty="0"/>
              <a:t>, tebşir, </a:t>
            </a:r>
            <a:r>
              <a:rPr lang="tr-TR" sz="2000" dirty="0" err="1"/>
              <a:t>tezkir</a:t>
            </a:r>
            <a:r>
              <a:rPr lang="tr-TR" sz="2000" dirty="0"/>
              <a:t> gibi kavramlar da </a:t>
            </a:r>
            <a:r>
              <a:rPr lang="tr-TR" sz="2000" dirty="0" err="1"/>
              <a:t>Kur’anda</a:t>
            </a:r>
            <a:r>
              <a:rPr lang="tr-TR" sz="2000" dirty="0"/>
              <a:t> sıkça geçmektedir.</a:t>
            </a:r>
          </a:p>
          <a:p>
            <a:pPr algn="just"/>
            <a:endParaRPr lang="tr-TR" sz="2000" dirty="0"/>
          </a:p>
          <a:p>
            <a:pPr algn="just"/>
            <a:endParaRPr lang="tr-TR" sz="2000" dirty="0"/>
          </a:p>
        </p:txBody>
      </p:sp>
    </p:spTree>
    <p:extLst>
      <p:ext uri="{BB962C8B-B14F-4D97-AF65-F5344CB8AC3E}">
        <p14:creationId xmlns:p14="http://schemas.microsoft.com/office/powerpoint/2010/main" val="358292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366AFF4-D93A-4EA5-8449-235F2E41FE5A}"/>
              </a:ext>
            </a:extLst>
          </p:cNvPr>
          <p:cNvSpPr/>
          <p:nvPr/>
        </p:nvSpPr>
        <p:spPr>
          <a:xfrm>
            <a:off x="959370" y="2481113"/>
            <a:ext cx="8304551" cy="2554545"/>
          </a:xfrm>
          <a:prstGeom prst="rect">
            <a:avLst/>
          </a:prstGeom>
        </p:spPr>
        <p:txBody>
          <a:bodyPr wrap="square">
            <a:spAutoFit/>
          </a:bodyPr>
          <a:lstStyle/>
          <a:p>
            <a:pPr algn="just"/>
            <a:r>
              <a:rPr lang="tr-TR" sz="2000" dirty="0"/>
              <a:t>Günümüzde din eğitimi hizmeti, kurumsal olarak okullarda verildiği kadar,  kurumsal olmayan bir şekilde aileler ve çeşitli inanç grupları tarafından da sunulmaktadır.</a:t>
            </a:r>
          </a:p>
          <a:p>
            <a:pPr algn="just"/>
            <a:endParaRPr lang="tr-TR" sz="2000" dirty="0"/>
          </a:p>
          <a:p>
            <a:pPr algn="just"/>
            <a:r>
              <a:rPr lang="tr-TR" sz="2000" dirty="0"/>
              <a:t> Günümüzde din eğitiminin resmi okullarda sunulan modern şekli MEZHEPLER ÜSTÜ ve YAPILANDIRMACI bir yaklaşımı esas almakta ve güncel öğretim yöntem ve teknikleri ile öğretim materyallerinin kullanımına imkân vermektedir.</a:t>
            </a:r>
          </a:p>
        </p:txBody>
      </p:sp>
    </p:spTree>
    <p:extLst>
      <p:ext uri="{BB962C8B-B14F-4D97-AF65-F5344CB8AC3E}">
        <p14:creationId xmlns:p14="http://schemas.microsoft.com/office/powerpoint/2010/main" val="350610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0813672-337C-4BD7-B7DD-E4208D29337F}"/>
              </a:ext>
            </a:extLst>
          </p:cNvPr>
          <p:cNvSpPr/>
          <p:nvPr/>
        </p:nvSpPr>
        <p:spPr>
          <a:xfrm>
            <a:off x="548640" y="225083"/>
            <a:ext cx="8595360" cy="5940088"/>
          </a:xfrm>
          <a:prstGeom prst="rect">
            <a:avLst/>
          </a:prstGeom>
        </p:spPr>
        <p:txBody>
          <a:bodyPr wrap="square">
            <a:spAutoFit/>
          </a:bodyPr>
          <a:lstStyle/>
          <a:p>
            <a:pPr marL="457200" indent="-457200" algn="just">
              <a:buAutoNum type="alphaLcPeriod"/>
            </a:pPr>
            <a:r>
              <a:rPr lang="tr-TR" sz="2000" b="1" dirty="0"/>
              <a:t>Tebliğ Metodu: </a:t>
            </a:r>
            <a:r>
              <a:rPr lang="tr-TR" sz="2000" dirty="0"/>
              <a:t>Tebliğ kelimesi sözlükte, bir bilgiyi, bir haberi insanlara ulaştırmak, açıklamak demektir. Terim olarak ise Allah'ın emirlerini, </a:t>
            </a:r>
            <a:r>
              <a:rPr lang="tr-TR" sz="2000" dirty="0" err="1"/>
              <a:t>islam</a:t>
            </a:r>
            <a:r>
              <a:rPr lang="tr-TR" sz="2000" dirty="0"/>
              <a:t> dininin temel esaslarını insanlara anlatma ve açıklama anlamını taşımaktadır.</a:t>
            </a:r>
          </a:p>
          <a:p>
            <a:pPr algn="just"/>
            <a:endParaRPr lang="tr-TR" sz="2000" dirty="0"/>
          </a:p>
          <a:p>
            <a:pPr algn="just"/>
            <a:endParaRPr lang="tr-TR" sz="2000" dirty="0"/>
          </a:p>
          <a:p>
            <a:pPr algn="just"/>
            <a:r>
              <a:rPr lang="tr-TR" sz="2000" b="1" dirty="0"/>
              <a:t>b. Davet Metodu: </a:t>
            </a:r>
            <a:r>
              <a:rPr lang="tr-TR" sz="2000" dirty="0"/>
              <a:t>Davet kelimesi sözlükte, çağırmak, gelmesini ve kabul etmesini istemek, nida etmek anlamlarına gelmektedir.</a:t>
            </a:r>
          </a:p>
          <a:p>
            <a:pPr algn="just"/>
            <a:endParaRPr lang="tr-TR" sz="2000" dirty="0"/>
          </a:p>
          <a:p>
            <a:pPr algn="just"/>
            <a:r>
              <a:rPr lang="tr-TR" sz="2000" dirty="0" err="1"/>
              <a:t>Kur'anda</a:t>
            </a:r>
            <a:r>
              <a:rPr lang="tr-TR" sz="2000" dirty="0"/>
              <a:t> ise davet insanları Allah'a, Allah yoluna ve hayra çağırma, </a:t>
            </a:r>
            <a:r>
              <a:rPr lang="tr-TR" sz="2000" dirty="0" err="1"/>
              <a:t>Islamın</a:t>
            </a:r>
            <a:r>
              <a:rPr lang="tr-TR" sz="2000" dirty="0"/>
              <a:t> güzelliklerini onlara benimsetme görevi olarak geçmektedir. </a:t>
            </a:r>
          </a:p>
          <a:p>
            <a:pPr algn="just"/>
            <a:endParaRPr lang="tr-TR" sz="2000" dirty="0"/>
          </a:p>
          <a:p>
            <a:pPr algn="just"/>
            <a:r>
              <a:rPr lang="tr-TR" sz="2000" b="1" dirty="0"/>
              <a:t>c. Tartışma </a:t>
            </a:r>
            <a:r>
              <a:rPr lang="tr-TR" sz="2000" b="1" dirty="0" err="1"/>
              <a:t>Metodu:Tartışma</a:t>
            </a:r>
            <a:r>
              <a:rPr lang="tr-TR" sz="2000" b="1" dirty="0"/>
              <a:t> metodunun uygulanabilmesi için şu iki şartın yerine gelmesi gerekir:</a:t>
            </a:r>
          </a:p>
          <a:p>
            <a:pPr algn="just"/>
            <a:r>
              <a:rPr lang="tr-TR" sz="2000" b="1" dirty="0"/>
              <a:t> </a:t>
            </a:r>
          </a:p>
          <a:p>
            <a:pPr algn="just"/>
            <a:r>
              <a:rPr lang="tr-TR" sz="2000" b="1" dirty="0"/>
              <a:t>1- Tartışılacak konu özelliği itibariyle tartışmaya müsait olması ve öğretim için buna ihtiyaç bulunması </a:t>
            </a:r>
          </a:p>
          <a:p>
            <a:pPr algn="just"/>
            <a:endParaRPr lang="tr-TR" sz="2000" b="1" dirty="0"/>
          </a:p>
          <a:p>
            <a:pPr algn="just"/>
            <a:r>
              <a:rPr lang="tr-TR" sz="2000" b="1" dirty="0"/>
              <a:t> 2- Muhatabın kabiliyeti, anlayışı ve niyeti tartışmaya müsait olmalıdır. </a:t>
            </a:r>
          </a:p>
        </p:txBody>
      </p:sp>
    </p:spTree>
    <p:extLst>
      <p:ext uri="{BB962C8B-B14F-4D97-AF65-F5344CB8AC3E}">
        <p14:creationId xmlns:p14="http://schemas.microsoft.com/office/powerpoint/2010/main" val="228769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13595D6-5420-4FD3-AD9E-E6D95A5DC853}"/>
              </a:ext>
            </a:extLst>
          </p:cNvPr>
          <p:cNvSpPr/>
          <p:nvPr/>
        </p:nvSpPr>
        <p:spPr>
          <a:xfrm>
            <a:off x="168812" y="154745"/>
            <a:ext cx="9284677" cy="8402300"/>
          </a:xfrm>
          <a:prstGeom prst="rect">
            <a:avLst/>
          </a:prstGeom>
        </p:spPr>
        <p:txBody>
          <a:bodyPr wrap="square">
            <a:spAutoFit/>
          </a:bodyPr>
          <a:lstStyle/>
          <a:p>
            <a:pPr algn="just"/>
            <a:r>
              <a:rPr lang="sv-SE" sz="2000" b="1" dirty="0"/>
              <a:t>d. Örnek Olma - Model Sunma Metodu</a:t>
            </a:r>
            <a:r>
              <a:rPr lang="tr-TR" sz="2000" b="1" dirty="0"/>
              <a:t>: </a:t>
            </a:r>
            <a:r>
              <a:rPr lang="tr-TR" sz="2000" dirty="0"/>
              <a:t>öğretici kişilerin, tutum ve davranışları ile öğrenecek kişilere örnek olmaları, öğretmek istedikleri değerlere uygun ideal davranışları onlara model olarak göstermelidir. </a:t>
            </a:r>
          </a:p>
          <a:p>
            <a:pPr algn="just"/>
            <a:endParaRPr lang="tr-TR" sz="2000" dirty="0"/>
          </a:p>
          <a:p>
            <a:pPr algn="just"/>
            <a:r>
              <a:rPr lang="tr-TR" sz="2000" b="1" dirty="0"/>
              <a:t>e. Temsili Anlatım Metodu: </a:t>
            </a:r>
            <a:r>
              <a:rPr lang="tr-TR" sz="2000" dirty="0"/>
              <a:t>Temsil, anlaşılması güç bir durumu, daha belirgin ve çok bilinen benzeri ile anlatmaktır. Soyut kavramların somut olaylarla canlandırılıp şekillendirilmesi de bir temsildir. İnsanların kavramakta zorlandıkları soyut kavramları onlara anlatabilmenin en kolay yolu, somut olaylardan veya varlıklardan benzerlerini bulup temsil göstermek suretiyle anlatmaktır. </a:t>
            </a:r>
          </a:p>
          <a:p>
            <a:pPr algn="just"/>
            <a:endParaRPr lang="tr-TR" sz="2000" dirty="0"/>
          </a:p>
          <a:p>
            <a:pPr algn="just"/>
            <a:r>
              <a:rPr lang="tr-TR" sz="2000" b="1" dirty="0"/>
              <a:t>f. Tedrici Öğretim Metodu: </a:t>
            </a:r>
            <a:r>
              <a:rPr lang="tr-TR" sz="2000" dirty="0"/>
              <a:t>Tedriç yöntemi, bilgilerin hazmedilmesine imkan verecek şekilde azar azar ve kademeli olarak verilmesi esasına dayanır. Allah Teala dini hükümlerin hepsini birden göndermemiştir. Kur'an-ı Kerim, parça parça 22 yılda nazil olmuştur.</a:t>
            </a:r>
          </a:p>
          <a:p>
            <a:pPr algn="just"/>
            <a:endParaRPr lang="tr-TR" sz="2000" dirty="0"/>
          </a:p>
          <a:p>
            <a:pPr algn="just"/>
            <a:r>
              <a:rPr lang="tr-TR" sz="2000" dirty="0"/>
              <a:t> Tedrici eğitimdeki temel hareket noktaları şöyle sıralanır: </a:t>
            </a:r>
          </a:p>
          <a:p>
            <a:pPr algn="just"/>
            <a:r>
              <a:rPr lang="tr-TR" sz="2000" dirty="0"/>
              <a:t>1- Kolaydan başlayıp zora doğru ilerlemek</a:t>
            </a:r>
          </a:p>
          <a:p>
            <a:pPr algn="just"/>
            <a:r>
              <a:rPr lang="tr-TR" sz="2000" dirty="0"/>
              <a:t> 2- Somuttan başlayıp soyuta varmak</a:t>
            </a:r>
          </a:p>
          <a:p>
            <a:pPr algn="just"/>
            <a:r>
              <a:rPr lang="tr-TR" sz="2000" dirty="0"/>
              <a:t> 3- Bilinenlerden hareketle bilinmeyenlere gitmek</a:t>
            </a:r>
          </a:p>
          <a:p>
            <a:pPr algn="just"/>
            <a:r>
              <a:rPr lang="tr-TR" sz="2000" dirty="0"/>
              <a:t> 4- Her konuya uygun birbirini tamamlayan öncelikler belirleyip kademeli bir program uygulamak </a:t>
            </a:r>
          </a:p>
          <a:p>
            <a:pPr algn="just"/>
            <a:r>
              <a:rPr lang="tr-TR" sz="2000" dirty="0"/>
              <a:t> </a:t>
            </a:r>
          </a:p>
          <a:p>
            <a:pPr algn="just"/>
            <a:endParaRPr lang="tr-TR" sz="2000" dirty="0"/>
          </a:p>
          <a:p>
            <a:pPr algn="just"/>
            <a:r>
              <a:rPr lang="tr-TR" sz="2000" dirty="0"/>
              <a:t> </a:t>
            </a:r>
          </a:p>
          <a:p>
            <a:pPr algn="just"/>
            <a:endParaRPr lang="tr-TR" sz="2000" dirty="0"/>
          </a:p>
          <a:p>
            <a:pPr algn="just"/>
            <a:endParaRPr lang="tr-TR" sz="2000" dirty="0"/>
          </a:p>
        </p:txBody>
      </p:sp>
    </p:spTree>
    <p:extLst>
      <p:ext uri="{BB962C8B-B14F-4D97-AF65-F5344CB8AC3E}">
        <p14:creationId xmlns:p14="http://schemas.microsoft.com/office/powerpoint/2010/main" val="2274971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8972E3D-AF20-4AAF-ABB3-DE7BFEDC697C}"/>
              </a:ext>
            </a:extLst>
          </p:cNvPr>
          <p:cNvSpPr/>
          <p:nvPr/>
        </p:nvSpPr>
        <p:spPr>
          <a:xfrm>
            <a:off x="267286" y="1223890"/>
            <a:ext cx="9453490" cy="4708981"/>
          </a:xfrm>
          <a:prstGeom prst="rect">
            <a:avLst/>
          </a:prstGeom>
        </p:spPr>
        <p:txBody>
          <a:bodyPr wrap="square">
            <a:spAutoFit/>
          </a:bodyPr>
          <a:lstStyle/>
          <a:p>
            <a:pPr algn="just"/>
            <a:r>
              <a:rPr lang="tr-TR" sz="2000" b="1" dirty="0"/>
              <a:t>g. Özendirme-Sakındırma (</a:t>
            </a:r>
            <a:r>
              <a:rPr lang="tr-TR" sz="2000" b="1" dirty="0" err="1"/>
              <a:t>Terğib-Terhib</a:t>
            </a:r>
            <a:r>
              <a:rPr lang="tr-TR" sz="2000" b="1" dirty="0"/>
              <a:t>) Metodu: </a:t>
            </a:r>
            <a:r>
              <a:rPr lang="tr-TR" sz="2000" dirty="0"/>
              <a:t>Bireyleri öğrenme eylemine sevk etmek ve onlara öğrenme motivasyonu sağlamak için eğitimde ödül ve </a:t>
            </a:r>
            <a:r>
              <a:rPr lang="tr-TR" sz="2000" dirty="0" err="1"/>
              <a:t>müeyide</a:t>
            </a:r>
            <a:r>
              <a:rPr lang="tr-TR" sz="2000" dirty="0"/>
              <a:t> unsurları kullanılır. Bunlar öğrencinin tutum ve davranışı ile ilgili hemen ortaya konulan sonuçlar olarak öğretim etkinliğinin bir parçası şeklinde uygulanır ve duruma göre değiştirilebilir. İnsanları bir anlayışa veya davranışa yönlendirmek için Kur’an’da sıkça kullanılan özendirme ve sakındırma şeklindeki anlatım tarzı ise ödül ve müeyyideden farklı olarak bir öğretim metodu niteliğindedir. </a:t>
            </a:r>
          </a:p>
          <a:p>
            <a:pPr algn="just"/>
            <a:endParaRPr lang="tr-TR" sz="2000" dirty="0"/>
          </a:p>
          <a:p>
            <a:pPr algn="just"/>
            <a:r>
              <a:rPr lang="tr-TR" sz="2000" b="1" dirty="0"/>
              <a:t>h. Tekrarlayarak Belletme Metodu: </a:t>
            </a:r>
            <a:r>
              <a:rPr lang="tr-TR" sz="2000" dirty="0"/>
              <a:t>İnsan öğrenmek istediği bir bilgiyi, bir davranışı tekrarlamak suretiyle ona aşinalık kazanır. Bir kez duyulan bir bilgi ile tekrar tekrar duyulan bir bilgi insan zihninde aynı ölçüde yerleşmez; tekrarlanan bilgi daha güçlü ve kalıcı bir şekilde öğrenilmiş olur.</a:t>
            </a:r>
          </a:p>
          <a:p>
            <a:pPr algn="just"/>
            <a:endParaRPr lang="tr-TR" sz="2000" dirty="0"/>
          </a:p>
          <a:p>
            <a:pPr algn="just"/>
            <a:r>
              <a:rPr lang="tr-TR" sz="2000" dirty="0"/>
              <a:t> </a:t>
            </a:r>
          </a:p>
        </p:txBody>
      </p:sp>
    </p:spTree>
    <p:extLst>
      <p:ext uri="{BB962C8B-B14F-4D97-AF65-F5344CB8AC3E}">
        <p14:creationId xmlns:p14="http://schemas.microsoft.com/office/powerpoint/2010/main" val="2713389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41E95C7-B128-4604-BB0A-45C9A5179F3B}"/>
              </a:ext>
            </a:extLst>
          </p:cNvPr>
          <p:cNvSpPr/>
          <p:nvPr/>
        </p:nvSpPr>
        <p:spPr>
          <a:xfrm>
            <a:off x="365760" y="422031"/>
            <a:ext cx="7080513" cy="400110"/>
          </a:xfrm>
          <a:prstGeom prst="rect">
            <a:avLst/>
          </a:prstGeom>
        </p:spPr>
        <p:txBody>
          <a:bodyPr wrap="square">
            <a:spAutoFit/>
          </a:bodyPr>
          <a:lstStyle/>
          <a:p>
            <a:r>
              <a:rPr lang="tr-TR" sz="2000" b="1" dirty="0"/>
              <a:t> DİN ÖĞRETİMİ TEKNİKLERİ </a:t>
            </a:r>
          </a:p>
        </p:txBody>
      </p:sp>
      <p:sp>
        <p:nvSpPr>
          <p:cNvPr id="3" name="Dikdörtgen 2">
            <a:extLst>
              <a:ext uri="{FF2B5EF4-FFF2-40B4-BE49-F238E27FC236}">
                <a16:creationId xmlns:a16="http://schemas.microsoft.com/office/drawing/2014/main" id="{0517ECB1-3CF1-46B2-861B-7BF0D0EA7BAB}"/>
              </a:ext>
            </a:extLst>
          </p:cNvPr>
          <p:cNvSpPr/>
          <p:nvPr/>
        </p:nvSpPr>
        <p:spPr>
          <a:xfrm>
            <a:off x="436098" y="1055077"/>
            <a:ext cx="8679766" cy="5632311"/>
          </a:xfrm>
          <a:prstGeom prst="rect">
            <a:avLst/>
          </a:prstGeom>
        </p:spPr>
        <p:txBody>
          <a:bodyPr wrap="square">
            <a:spAutoFit/>
          </a:bodyPr>
          <a:lstStyle/>
          <a:p>
            <a:pPr algn="just"/>
            <a:r>
              <a:rPr lang="tr-TR" sz="2000" b="1" dirty="0"/>
              <a:t>1- Haz Verici Etkinliklerle Öğretme   </a:t>
            </a:r>
          </a:p>
          <a:p>
            <a:pPr algn="just"/>
            <a:r>
              <a:rPr lang="tr-TR" sz="2000" dirty="0"/>
              <a:t>- Marşlar </a:t>
            </a:r>
            <a:r>
              <a:rPr lang="tr-TR" sz="2000" dirty="0" err="1"/>
              <a:t>ilâhiler</a:t>
            </a:r>
            <a:r>
              <a:rPr lang="tr-TR" sz="2000" dirty="0"/>
              <a:t> söyletme   </a:t>
            </a:r>
          </a:p>
          <a:p>
            <a:pPr algn="just"/>
            <a:r>
              <a:rPr lang="tr-TR" sz="2000" dirty="0"/>
              <a:t>- Yarışmalar düzenleme   </a:t>
            </a:r>
          </a:p>
          <a:p>
            <a:pPr algn="just"/>
            <a:r>
              <a:rPr lang="tr-TR" sz="2000" dirty="0"/>
              <a:t>- Gezi, gözlem, inceleme etkinlikleri</a:t>
            </a:r>
          </a:p>
          <a:p>
            <a:pPr algn="just"/>
            <a:endParaRPr lang="tr-TR" sz="2000" dirty="0"/>
          </a:p>
          <a:p>
            <a:pPr algn="just"/>
            <a:r>
              <a:rPr lang="tr-TR" sz="2000" b="1" dirty="0"/>
              <a:t>2- Kalıplarla Belletme </a:t>
            </a:r>
          </a:p>
          <a:p>
            <a:pPr algn="just"/>
            <a:r>
              <a:rPr lang="tr-TR" sz="2000" dirty="0"/>
              <a:t>- Tekerlemeler   </a:t>
            </a:r>
          </a:p>
          <a:p>
            <a:pPr algn="just"/>
            <a:r>
              <a:rPr lang="tr-TR" sz="2000" dirty="0"/>
              <a:t>- Şiirler, atasözleri, hikayeler </a:t>
            </a:r>
          </a:p>
          <a:p>
            <a:pPr marL="342900" indent="-342900" algn="just">
              <a:buFontTx/>
              <a:buChar char="-"/>
            </a:pPr>
            <a:endParaRPr lang="tr-TR" sz="2000" dirty="0"/>
          </a:p>
          <a:p>
            <a:pPr algn="just"/>
            <a:r>
              <a:rPr lang="tr-TR" sz="2000" b="1" dirty="0"/>
              <a:t>3- Dolaylı Aktarımla Öğretme   </a:t>
            </a:r>
          </a:p>
          <a:p>
            <a:pPr algn="just"/>
            <a:r>
              <a:rPr lang="tr-TR" sz="2000" dirty="0"/>
              <a:t>- Bilgi oyunları     </a:t>
            </a:r>
          </a:p>
          <a:p>
            <a:pPr marL="342900" indent="-342900" algn="just">
              <a:buFontTx/>
              <a:buChar char="-"/>
            </a:pPr>
            <a:r>
              <a:rPr lang="tr-TR" sz="2000" dirty="0"/>
              <a:t>Bulmacalar, bilmeceler </a:t>
            </a:r>
          </a:p>
          <a:p>
            <a:pPr marL="342900" indent="-342900" algn="just">
              <a:buFontTx/>
              <a:buChar char="-"/>
            </a:pPr>
            <a:endParaRPr lang="tr-TR" sz="2000" dirty="0"/>
          </a:p>
          <a:p>
            <a:pPr algn="just"/>
            <a:r>
              <a:rPr lang="tr-TR" sz="2000" dirty="0"/>
              <a:t>4- Kolektif çalışma ile belletme  </a:t>
            </a:r>
          </a:p>
          <a:p>
            <a:pPr algn="just"/>
            <a:r>
              <a:rPr lang="tr-TR" sz="2000" dirty="0"/>
              <a:t> - Toplu okutma   </a:t>
            </a:r>
          </a:p>
          <a:p>
            <a:pPr algn="just"/>
            <a:r>
              <a:rPr lang="tr-TR" sz="2000" dirty="0"/>
              <a:t> - Grup tartışmaları  </a:t>
            </a:r>
          </a:p>
          <a:p>
            <a:pPr algn="just"/>
            <a:r>
              <a:rPr lang="tr-TR" sz="2000" dirty="0"/>
              <a:t> - Grup çalışmaları   </a:t>
            </a:r>
          </a:p>
          <a:p>
            <a:pPr algn="just"/>
            <a:r>
              <a:rPr lang="tr-TR" sz="2000" dirty="0"/>
              <a:t> - Müşterek ödevler  </a:t>
            </a:r>
          </a:p>
        </p:txBody>
      </p:sp>
    </p:spTree>
    <p:extLst>
      <p:ext uri="{BB962C8B-B14F-4D97-AF65-F5344CB8AC3E}">
        <p14:creationId xmlns:p14="http://schemas.microsoft.com/office/powerpoint/2010/main" val="39011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AEF931B-E93E-4A13-A781-7D4EA1EDAE51}"/>
              </a:ext>
            </a:extLst>
          </p:cNvPr>
          <p:cNvSpPr/>
          <p:nvPr/>
        </p:nvSpPr>
        <p:spPr>
          <a:xfrm>
            <a:off x="759655" y="2180492"/>
            <a:ext cx="8384345" cy="3170099"/>
          </a:xfrm>
          <a:prstGeom prst="rect">
            <a:avLst/>
          </a:prstGeom>
        </p:spPr>
        <p:txBody>
          <a:bodyPr wrap="square">
            <a:spAutoFit/>
          </a:bodyPr>
          <a:lstStyle/>
          <a:p>
            <a:pPr algn="just"/>
            <a:r>
              <a:rPr lang="tr-TR" sz="2000" b="1" dirty="0"/>
              <a:t>5. İletişim Tekniğini Kullanmak </a:t>
            </a:r>
          </a:p>
          <a:p>
            <a:pPr algn="just"/>
            <a:r>
              <a:rPr lang="tr-TR" sz="2000" dirty="0"/>
              <a:t> </a:t>
            </a:r>
          </a:p>
          <a:p>
            <a:pPr algn="just"/>
            <a:r>
              <a:rPr lang="tr-TR" sz="2000" dirty="0"/>
              <a:t>Temel Kurallar </a:t>
            </a:r>
          </a:p>
          <a:p>
            <a:pPr algn="just"/>
            <a:r>
              <a:rPr lang="tr-TR" sz="2000" dirty="0"/>
              <a:t> Neyi iletiyorsan onu öğretirsin, iletemediğini öğretemezsin </a:t>
            </a:r>
          </a:p>
          <a:p>
            <a:pPr algn="just"/>
            <a:r>
              <a:rPr lang="tr-TR" sz="2000" dirty="0"/>
              <a:t> Ne kadar iletebiliyorsan ancak o kadar öğretebilirsin </a:t>
            </a:r>
          </a:p>
          <a:p>
            <a:pPr algn="just"/>
            <a:r>
              <a:rPr lang="tr-TR" sz="2000" dirty="0"/>
              <a:t> Her iletişim, aynı zamanda bir öğretme-öğrenme işidir. </a:t>
            </a:r>
          </a:p>
          <a:p>
            <a:pPr algn="just"/>
            <a:r>
              <a:rPr lang="tr-TR" sz="2000" dirty="0"/>
              <a:t> Kastetmeden iletmiş, bilmeden öğretmiş olabilirsin  </a:t>
            </a:r>
          </a:p>
          <a:p>
            <a:pPr algn="just"/>
            <a:r>
              <a:rPr lang="tr-TR" sz="2000" dirty="0"/>
              <a:t> Sosyal hayatta iletişimsizlik imkansızdır. </a:t>
            </a:r>
          </a:p>
          <a:p>
            <a:pPr algn="just"/>
            <a:r>
              <a:rPr lang="tr-TR" sz="2000" dirty="0"/>
              <a:t> </a:t>
            </a:r>
          </a:p>
          <a:p>
            <a:pPr algn="just"/>
            <a:r>
              <a:rPr lang="tr-TR" sz="2000" dirty="0"/>
              <a:t> </a:t>
            </a:r>
          </a:p>
        </p:txBody>
      </p:sp>
    </p:spTree>
    <p:extLst>
      <p:ext uri="{BB962C8B-B14F-4D97-AF65-F5344CB8AC3E}">
        <p14:creationId xmlns:p14="http://schemas.microsoft.com/office/powerpoint/2010/main" val="332986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44208098-7F0E-4225-AB5F-8F8386E48808}"/>
              </a:ext>
            </a:extLst>
          </p:cNvPr>
          <p:cNvSpPr/>
          <p:nvPr/>
        </p:nvSpPr>
        <p:spPr>
          <a:xfrm>
            <a:off x="3048000" y="1582341"/>
            <a:ext cx="6096000" cy="369332"/>
          </a:xfrm>
          <a:prstGeom prst="rect">
            <a:avLst/>
          </a:prstGeom>
        </p:spPr>
        <p:txBody>
          <a:bodyPr>
            <a:spAutoFit/>
          </a:bodyPr>
          <a:lstStyle/>
          <a:p>
            <a:endParaRPr lang="tr-TR" dirty="0"/>
          </a:p>
        </p:txBody>
      </p:sp>
      <p:sp>
        <p:nvSpPr>
          <p:cNvPr id="5" name="Dikdörtgen 4">
            <a:extLst>
              <a:ext uri="{FF2B5EF4-FFF2-40B4-BE49-F238E27FC236}">
                <a16:creationId xmlns:a16="http://schemas.microsoft.com/office/drawing/2014/main" id="{FA54584D-E682-43FD-9AB0-291887C4A1FB}"/>
              </a:ext>
            </a:extLst>
          </p:cNvPr>
          <p:cNvSpPr/>
          <p:nvPr/>
        </p:nvSpPr>
        <p:spPr>
          <a:xfrm>
            <a:off x="661182" y="1401638"/>
            <a:ext cx="8299938" cy="5078313"/>
          </a:xfrm>
          <a:prstGeom prst="rect">
            <a:avLst/>
          </a:prstGeom>
        </p:spPr>
        <p:txBody>
          <a:bodyPr wrap="square">
            <a:spAutoFit/>
          </a:bodyPr>
          <a:lstStyle/>
          <a:p>
            <a:r>
              <a:rPr lang="tr-TR" dirty="0"/>
              <a:t>Eğitimin en temel eylemi “öğrenme” </a:t>
            </a:r>
            <a:r>
              <a:rPr lang="tr-TR" dirty="0" err="1"/>
              <a:t>dir</a:t>
            </a:r>
            <a:r>
              <a:rPr lang="tr-TR" dirty="0"/>
              <a:t> ve eğitilen kişinin bizzat kendi yaşantısıdır.</a:t>
            </a:r>
          </a:p>
          <a:p>
            <a:endParaRPr lang="tr-TR" dirty="0"/>
          </a:p>
          <a:p>
            <a:pPr algn="just"/>
            <a:r>
              <a:rPr lang="tr-TR" dirty="0"/>
              <a:t> Öğretim ise öğrenenin öğrenme yaşantılarını yönlendirme, </a:t>
            </a:r>
            <a:r>
              <a:rPr lang="tr-TR" dirty="0" err="1"/>
              <a:t>kılavuzlama</a:t>
            </a:r>
            <a:r>
              <a:rPr lang="tr-TR" dirty="0"/>
              <a:t> işidir. Bir öğrenme gerçekleşecekse bu ancak öğrenenin yaşantısı ile mümkün olacaktır.</a:t>
            </a:r>
          </a:p>
          <a:p>
            <a:pPr algn="just"/>
            <a:endParaRPr lang="tr-TR" dirty="0"/>
          </a:p>
          <a:p>
            <a:pPr algn="just"/>
            <a:r>
              <a:rPr lang="tr-TR" dirty="0"/>
              <a:t> Öğrenme mutlak surette etkiye dayanır ve duyular yoluyla alınan dış etkilerin insanın zihninde, anlayışında ve davranışlarında meydana getirdikleri değişiklikler olarak ortaya çıkar.</a:t>
            </a:r>
          </a:p>
          <a:p>
            <a:pPr algn="just"/>
            <a:endParaRPr lang="tr-TR" dirty="0"/>
          </a:p>
          <a:p>
            <a:pPr algn="just"/>
            <a:r>
              <a:rPr lang="tr-TR" dirty="0"/>
              <a:t> Kısaca öğrenme duyular yoluyla alınan her türlü etkiye karşı bir tepki işidir. Ancak algılanan her şey öğrenilmiş demek değildir.</a:t>
            </a:r>
          </a:p>
          <a:p>
            <a:pPr algn="just"/>
            <a:endParaRPr lang="tr-TR" dirty="0"/>
          </a:p>
          <a:p>
            <a:pPr algn="just"/>
            <a:r>
              <a:rPr lang="tr-TR" dirty="0"/>
              <a:t> Öğrenmenin meydana gelebilmesi için algılar sonucu oluşan tepkilerin kalıcı olması diğer bir ifadeyle iz bırakması gerekir.</a:t>
            </a:r>
          </a:p>
          <a:p>
            <a:pPr algn="just"/>
            <a:endParaRPr lang="tr-TR" dirty="0"/>
          </a:p>
          <a:p>
            <a:pPr algn="just"/>
            <a:r>
              <a:rPr lang="tr-TR" dirty="0"/>
              <a:t> Bu sebeple öğrenme kısaca izli davranış değişikliği olarak tanımlanmaktadır. </a:t>
            </a:r>
          </a:p>
        </p:txBody>
      </p:sp>
    </p:spTree>
    <p:extLst>
      <p:ext uri="{BB962C8B-B14F-4D97-AF65-F5344CB8AC3E}">
        <p14:creationId xmlns:p14="http://schemas.microsoft.com/office/powerpoint/2010/main" val="296703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2109D8-14FC-4FEF-A137-9F51781A0078}"/>
              </a:ext>
            </a:extLst>
          </p:cNvPr>
          <p:cNvSpPr>
            <a:spLocks noGrp="1"/>
          </p:cNvSpPr>
          <p:nvPr>
            <p:ph type="title"/>
          </p:nvPr>
        </p:nvSpPr>
        <p:spPr>
          <a:xfrm>
            <a:off x="931333" y="609600"/>
            <a:ext cx="9067105" cy="3022600"/>
          </a:xfrm>
        </p:spPr>
        <p:txBody>
          <a:bodyPr/>
          <a:lstStyle/>
          <a:p>
            <a:pPr algn="just"/>
            <a:r>
              <a:rPr lang="tr-TR" dirty="0"/>
              <a:t> “</a:t>
            </a:r>
            <a:r>
              <a:rPr lang="tr-TR" dirty="0" err="1"/>
              <a:t>Kolaylaştırınız!Zorlaştırmayınız</a:t>
            </a:r>
            <a:r>
              <a:rPr lang="tr-TR" dirty="0"/>
              <a:t>! Müjdeleyiniz, nefret ettirmeyiniz!” </a:t>
            </a:r>
          </a:p>
        </p:txBody>
      </p:sp>
      <p:sp>
        <p:nvSpPr>
          <p:cNvPr id="3" name="Metin Yer Tutucusu 2">
            <a:extLst>
              <a:ext uri="{FF2B5EF4-FFF2-40B4-BE49-F238E27FC236}">
                <a16:creationId xmlns:a16="http://schemas.microsoft.com/office/drawing/2014/main" id="{8895F7DB-6011-43DE-9774-B91CF2218F24}"/>
              </a:ext>
            </a:extLst>
          </p:cNvPr>
          <p:cNvSpPr>
            <a:spLocks noGrp="1"/>
          </p:cNvSpPr>
          <p:nvPr>
            <p:ph type="body" sz="quarter" idx="13"/>
          </p:nvPr>
        </p:nvSpPr>
        <p:spPr/>
        <p:txBody>
          <a:bodyPr/>
          <a:lstStyle/>
          <a:p>
            <a:endParaRPr lang="tr-TR" dirty="0"/>
          </a:p>
        </p:txBody>
      </p:sp>
      <p:sp>
        <p:nvSpPr>
          <p:cNvPr id="4" name="Metin Yer Tutucusu 3">
            <a:extLst>
              <a:ext uri="{FF2B5EF4-FFF2-40B4-BE49-F238E27FC236}">
                <a16:creationId xmlns:a16="http://schemas.microsoft.com/office/drawing/2014/main" id="{5797C264-B69B-4452-BFC4-0F393801CEC3}"/>
              </a:ext>
            </a:extLst>
          </p:cNvPr>
          <p:cNvSpPr>
            <a:spLocks noGrp="1"/>
          </p:cNvSpPr>
          <p:nvPr>
            <p:ph type="body" idx="1"/>
          </p:nvPr>
        </p:nvSpPr>
        <p:spPr/>
        <p:txBody>
          <a:bodyPr>
            <a:normAutofit/>
          </a:bodyPr>
          <a:lstStyle/>
          <a:p>
            <a:r>
              <a:rPr lang="tr-TR" sz="4400" dirty="0"/>
              <a:t>HZ.MUHAMMED(SAS)</a:t>
            </a:r>
          </a:p>
        </p:txBody>
      </p:sp>
    </p:spTree>
    <p:extLst>
      <p:ext uri="{BB962C8B-B14F-4D97-AF65-F5344CB8AC3E}">
        <p14:creationId xmlns:p14="http://schemas.microsoft.com/office/powerpoint/2010/main" val="406492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3E5C601-EDD0-41EC-86B1-981A1CDC7C6B}"/>
              </a:ext>
            </a:extLst>
          </p:cNvPr>
          <p:cNvSpPr/>
          <p:nvPr/>
        </p:nvSpPr>
        <p:spPr>
          <a:xfrm>
            <a:off x="389744" y="2353456"/>
            <a:ext cx="9144000" cy="3477875"/>
          </a:xfrm>
          <a:prstGeom prst="rect">
            <a:avLst/>
          </a:prstGeom>
        </p:spPr>
        <p:txBody>
          <a:bodyPr wrap="square">
            <a:spAutoFit/>
          </a:bodyPr>
          <a:lstStyle/>
          <a:p>
            <a:pPr algn="just"/>
            <a:r>
              <a:rPr lang="tr-TR" dirty="0"/>
              <a:t> </a:t>
            </a:r>
            <a:r>
              <a:rPr lang="tr-TR" sz="2000" dirty="0"/>
              <a:t>Din eğitimindeki tasarım ilkelerinin de öğrenmeyi kolaylaştırıcı ve öğrenciyi bilgiden soğutan bir şekilde olmamasına dikkat edilmelidir.</a:t>
            </a:r>
          </a:p>
          <a:p>
            <a:pPr algn="just"/>
            <a:endParaRPr lang="tr-TR" sz="2000" dirty="0"/>
          </a:p>
          <a:p>
            <a:pPr algn="just"/>
            <a:r>
              <a:rPr lang="tr-TR" sz="2000" dirty="0"/>
              <a:t> Öğretim materyali ile bireyin fiziksel, zihinsel ve duygusal gelişimi de dikkate alınarak birden fazla duyu organına hitap eden bir öğrenme sağlanmalıdır. </a:t>
            </a:r>
          </a:p>
          <a:p>
            <a:pPr algn="just"/>
            <a:endParaRPr lang="tr-TR" sz="2000" dirty="0"/>
          </a:p>
          <a:p>
            <a:pPr algn="just"/>
            <a:r>
              <a:rPr lang="tr-TR" sz="2000" dirty="0"/>
              <a:t>Din eğitiminde öğretim materyali kullanımı ile öğretim programında yer alan hedeflere daha hızlı erişilmesi ve davranışların öğrencilere daha kolay kazandırılması söz konusu olabilmektedir.</a:t>
            </a:r>
          </a:p>
          <a:p>
            <a:pPr algn="just"/>
            <a:endParaRPr lang="tr-TR" sz="2000" dirty="0"/>
          </a:p>
          <a:p>
            <a:pPr algn="just"/>
            <a:endParaRPr lang="tr-TR" sz="2000" dirty="0"/>
          </a:p>
        </p:txBody>
      </p:sp>
    </p:spTree>
    <p:extLst>
      <p:ext uri="{BB962C8B-B14F-4D97-AF65-F5344CB8AC3E}">
        <p14:creationId xmlns:p14="http://schemas.microsoft.com/office/powerpoint/2010/main" val="228291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920E977-344B-4897-8F5E-BEC480706494}"/>
              </a:ext>
            </a:extLst>
          </p:cNvPr>
          <p:cNvSpPr/>
          <p:nvPr/>
        </p:nvSpPr>
        <p:spPr>
          <a:xfrm>
            <a:off x="389744" y="1723868"/>
            <a:ext cx="8754256" cy="3785652"/>
          </a:xfrm>
          <a:prstGeom prst="rect">
            <a:avLst/>
          </a:prstGeom>
        </p:spPr>
        <p:txBody>
          <a:bodyPr wrap="square">
            <a:spAutoFit/>
          </a:bodyPr>
          <a:lstStyle/>
          <a:p>
            <a:pPr algn="just"/>
            <a:r>
              <a:rPr lang="tr-TR" sz="2000" dirty="0"/>
              <a:t> Öğretim teknolojileri temelde insanın, diğer insanlara bilgi ve tecrübe aktarmak amacıyla kullandığı her tür araç ve gerece yönelik bilgisini ifade ederken,</a:t>
            </a:r>
          </a:p>
          <a:p>
            <a:pPr algn="just"/>
            <a:r>
              <a:rPr lang="tr-TR" sz="2000" dirty="0"/>
              <a:t> </a:t>
            </a:r>
          </a:p>
          <a:p>
            <a:pPr algn="just"/>
            <a:r>
              <a:rPr lang="tr-TR" sz="2000" dirty="0"/>
              <a:t>Öğretim materyali, bireyin öğrenmesini kolaylaştıran araç ve gereçlerdir.  </a:t>
            </a:r>
          </a:p>
          <a:p>
            <a:pPr algn="just"/>
            <a:endParaRPr lang="tr-TR" sz="2000" dirty="0"/>
          </a:p>
          <a:p>
            <a:pPr algn="just"/>
            <a:endParaRPr lang="tr-TR" sz="2000" dirty="0"/>
          </a:p>
          <a:p>
            <a:pPr algn="just"/>
            <a:r>
              <a:rPr lang="tr-TR" sz="2000" dirty="0"/>
              <a:t>Öğretim teknolojisi, </a:t>
            </a:r>
            <a:r>
              <a:rPr lang="tr-TR" sz="2000"/>
              <a:t>öğretimsel</a:t>
            </a:r>
            <a:r>
              <a:rPr lang="tr-TR" sz="2000" dirty="0"/>
              <a:t> süreçlerin kolaylaşmasını sağlayan bir felsefi akım veya eyleme yön veren düşünsel birikim iken, </a:t>
            </a:r>
          </a:p>
          <a:p>
            <a:pPr algn="just"/>
            <a:endParaRPr lang="tr-TR" sz="2000" dirty="0"/>
          </a:p>
          <a:p>
            <a:pPr algn="just"/>
            <a:r>
              <a:rPr lang="tr-TR" sz="2000" dirty="0"/>
              <a:t>Öğretim materyali aktif olarak öğrenme sürecinde kullanılan ve öğrenmeyi kolaylaştıran somut araç ve gereçlerdir. </a:t>
            </a:r>
          </a:p>
        </p:txBody>
      </p:sp>
    </p:spTree>
    <p:extLst>
      <p:ext uri="{BB962C8B-B14F-4D97-AF65-F5344CB8AC3E}">
        <p14:creationId xmlns:p14="http://schemas.microsoft.com/office/powerpoint/2010/main" val="363915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A22FC70-C52D-41DB-90BB-C293122F2A5C}"/>
              </a:ext>
            </a:extLst>
          </p:cNvPr>
          <p:cNvSpPr/>
          <p:nvPr/>
        </p:nvSpPr>
        <p:spPr>
          <a:xfrm>
            <a:off x="434714" y="1304143"/>
            <a:ext cx="8754255" cy="4401205"/>
          </a:xfrm>
          <a:prstGeom prst="rect">
            <a:avLst/>
          </a:prstGeom>
        </p:spPr>
        <p:txBody>
          <a:bodyPr wrap="square">
            <a:spAutoFit/>
          </a:bodyPr>
          <a:lstStyle/>
          <a:p>
            <a:pPr algn="just"/>
            <a:r>
              <a:rPr lang="tr-TR" sz="2000" dirty="0"/>
              <a:t>Öğretimin her alanında kullanılan öğretim materyalleri, din eğitiminde de aktif olarak kullanılmaktadır. </a:t>
            </a:r>
          </a:p>
          <a:p>
            <a:pPr algn="just"/>
            <a:endParaRPr lang="tr-TR" sz="2000" dirty="0"/>
          </a:p>
          <a:p>
            <a:pPr algn="just"/>
            <a:r>
              <a:rPr lang="tr-TR" sz="2000" dirty="0"/>
              <a:t>Bu noktada din öğretiminin yenilikçi teknoloji ve materyal kullanımına olanak tanıyan dinamik doğası gereği, belirli </a:t>
            </a:r>
            <a:r>
              <a:rPr lang="tr-TR" sz="2000"/>
              <a:t>öğretimsel</a:t>
            </a:r>
            <a:r>
              <a:rPr lang="tr-TR" sz="2000" dirty="0"/>
              <a:t> süreçlerin karşılıklı etkileşim içinde olduğu söylenebilir.</a:t>
            </a:r>
          </a:p>
          <a:p>
            <a:pPr algn="just"/>
            <a:endParaRPr lang="tr-TR" sz="2000" dirty="0"/>
          </a:p>
          <a:p>
            <a:pPr algn="just"/>
            <a:r>
              <a:rPr lang="tr-TR" sz="2000" dirty="0"/>
              <a:t>Din eğitimi programında yer alan hemen her konuya yönelik bir eğitim</a:t>
            </a:r>
          </a:p>
          <a:p>
            <a:pPr algn="just"/>
            <a:r>
              <a:rPr lang="tr-TR" sz="2000" dirty="0"/>
              <a:t>teknolojisi kullanılabilirken, yine din eğitim programında yer alan farklı</a:t>
            </a:r>
          </a:p>
          <a:p>
            <a:pPr algn="just"/>
            <a:r>
              <a:rPr lang="tr-TR" sz="2000" dirty="0"/>
              <a:t>öğretim durumları için çeşitli öğretim materyalleri kullanılabilir.</a:t>
            </a:r>
          </a:p>
          <a:p>
            <a:pPr algn="just"/>
            <a:endParaRPr lang="tr-TR" sz="2000" dirty="0"/>
          </a:p>
          <a:p>
            <a:pPr algn="just"/>
            <a:r>
              <a:rPr lang="tr-TR" sz="2000" dirty="0"/>
              <a:t> Ayrıca öğretmenin kişisel özellikleri, öğrencinin gelişmişlik ve hazır </a:t>
            </a:r>
            <a:r>
              <a:rPr lang="tr-TR" sz="2000" dirty="0" err="1"/>
              <a:t>bulunuşluk</a:t>
            </a:r>
            <a:r>
              <a:rPr lang="tr-TR" sz="2000" dirty="0"/>
              <a:t> düzeyi ve okulun imkânları da öğretim teknolojisi ve materyal kullanımı etkilemektedir. </a:t>
            </a:r>
          </a:p>
        </p:txBody>
      </p:sp>
    </p:spTree>
    <p:extLst>
      <p:ext uri="{BB962C8B-B14F-4D97-AF65-F5344CB8AC3E}">
        <p14:creationId xmlns:p14="http://schemas.microsoft.com/office/powerpoint/2010/main" val="374983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94B0DC9-2DE2-4EEB-8A74-9065107CE5BC}"/>
              </a:ext>
            </a:extLst>
          </p:cNvPr>
          <p:cNvSpPr/>
          <p:nvPr/>
        </p:nvSpPr>
        <p:spPr>
          <a:xfrm>
            <a:off x="1309140" y="1199376"/>
            <a:ext cx="8239593" cy="4093428"/>
          </a:xfrm>
          <a:prstGeom prst="rect">
            <a:avLst/>
          </a:prstGeom>
        </p:spPr>
        <p:txBody>
          <a:bodyPr wrap="square">
            <a:spAutoFit/>
          </a:bodyPr>
          <a:lstStyle/>
          <a:p>
            <a:pPr algn="just"/>
            <a:r>
              <a:rPr lang="tr-TR" dirty="0"/>
              <a:t> </a:t>
            </a:r>
            <a:r>
              <a:rPr lang="tr-TR" sz="2000" dirty="0"/>
              <a:t>Farklı öğretim metotlarını kullanan bir din </a:t>
            </a:r>
            <a:r>
              <a:rPr lang="tr-TR" sz="2000" dirty="0" err="1"/>
              <a:t>eğitimcisinin,aynı</a:t>
            </a:r>
            <a:r>
              <a:rPr lang="tr-TR" sz="2000" dirty="0"/>
              <a:t> zamanda farklı öğretim teknoloji ve materyallerini işe koşması din eğitiminin kalitesini ve öğrencilerin istendik davranışlar kazanmasını doğrudan etkiler.</a:t>
            </a:r>
          </a:p>
          <a:p>
            <a:pPr algn="just"/>
            <a:endParaRPr lang="tr-TR" sz="2000" dirty="0"/>
          </a:p>
          <a:p>
            <a:pPr algn="just"/>
            <a:r>
              <a:rPr lang="tr-TR" sz="2000" dirty="0"/>
              <a:t> Derslerde hep aynı yöntemin kullanılması, farklı öğretim materyallerinin işe koşulmaması ve tekdüze bir anlatımın benimsendiği durumlarda, öğrencilere istendik davranışların kazandırılması güçleşmektedir.</a:t>
            </a:r>
          </a:p>
          <a:p>
            <a:pPr algn="just"/>
            <a:endParaRPr lang="tr-TR" sz="2000" dirty="0"/>
          </a:p>
          <a:p>
            <a:pPr algn="just"/>
            <a:r>
              <a:rPr lang="tr-TR" sz="2000" dirty="0"/>
              <a:t> Öğrenci özelliklerini dikkate alarak geliştirilen öğretim materyalleri ile daha keyifli ders işlenmesi ve öğrencilerin ilgisinin derse çekilmesi</a:t>
            </a:r>
          </a:p>
          <a:p>
            <a:pPr algn="just"/>
            <a:r>
              <a:rPr lang="tr-TR" sz="2000" dirty="0"/>
              <a:t>kolaylaşacaktır.</a:t>
            </a:r>
          </a:p>
        </p:txBody>
      </p:sp>
    </p:spTree>
    <p:extLst>
      <p:ext uri="{BB962C8B-B14F-4D97-AF65-F5344CB8AC3E}">
        <p14:creationId xmlns:p14="http://schemas.microsoft.com/office/powerpoint/2010/main" val="93462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233F841-2831-4F36-9FF4-A032F1D28DD9}"/>
              </a:ext>
            </a:extLst>
          </p:cNvPr>
          <p:cNvSpPr/>
          <p:nvPr/>
        </p:nvSpPr>
        <p:spPr>
          <a:xfrm>
            <a:off x="734518" y="614597"/>
            <a:ext cx="8409482" cy="5324535"/>
          </a:xfrm>
          <a:prstGeom prst="rect">
            <a:avLst/>
          </a:prstGeom>
        </p:spPr>
        <p:txBody>
          <a:bodyPr wrap="square">
            <a:spAutoFit/>
          </a:bodyPr>
          <a:lstStyle/>
          <a:p>
            <a:pPr algn="just"/>
            <a:r>
              <a:rPr lang="tr-TR" sz="2000" dirty="0"/>
              <a:t>Din öğretiminde kişinin kullandığı bilişsel, duyusal ve davranışsal öğrenme alanları bulunmaktadır.</a:t>
            </a:r>
          </a:p>
          <a:p>
            <a:pPr algn="just"/>
            <a:endParaRPr lang="tr-TR" sz="2000" dirty="0"/>
          </a:p>
          <a:p>
            <a:pPr marL="457200" indent="-457200" algn="just">
              <a:buFont typeface="Arial" panose="020B0604020202020204" pitchFamily="34" charset="0"/>
              <a:buChar char="•"/>
            </a:pPr>
            <a:r>
              <a:rPr lang="tr-TR" sz="2000" dirty="0"/>
              <a:t> Bilişsel Öğrenme Alanı: kuramsal dini bilgileri kapsar. Din öğretiminde bilişsel öğrenme alanı, ezberleme ile ilişkisel anlam çıkarmaya kadar değişen bir çeşitliliğe sahiptir.</a:t>
            </a:r>
          </a:p>
          <a:p>
            <a:pPr algn="just"/>
            <a:endParaRPr lang="tr-TR" sz="2000" dirty="0"/>
          </a:p>
          <a:p>
            <a:pPr marL="457200" indent="-457200" algn="just">
              <a:buFont typeface="Arial" panose="020B0604020202020204" pitchFamily="34" charset="0"/>
              <a:buChar char="•"/>
            </a:pPr>
            <a:r>
              <a:rPr lang="tr-TR" sz="2000" dirty="0"/>
              <a:t> Duyusal Öğrenme Alanı: bireyin duygularını işe koşarak öğrenmesi; bireyin davranışlarına yön veren tutum, değer, inanç ve eğilimleri kapsamaktadır.</a:t>
            </a:r>
          </a:p>
          <a:p>
            <a:pPr algn="just"/>
            <a:endParaRPr lang="tr-TR" sz="2000" dirty="0"/>
          </a:p>
          <a:p>
            <a:pPr marL="342900" indent="-342900" algn="just">
              <a:buFont typeface="Arial" panose="020B0604020202020204" pitchFamily="34" charset="0"/>
              <a:buChar char="•"/>
            </a:pPr>
            <a:r>
              <a:rPr lang="tr-TR" sz="2000" dirty="0"/>
              <a:t> Davranışsal Öğrenme Alanı: bireyin taklit ve sosyal öğrenme gibi farklı yöntemlerle kazandığı </a:t>
            </a:r>
            <a:r>
              <a:rPr lang="tr-TR" sz="2000" dirty="0" err="1"/>
              <a:t>psiko</a:t>
            </a:r>
            <a:r>
              <a:rPr lang="tr-TR" sz="2000" dirty="0"/>
              <a:t>-motor becerilerdir. Din öğretiminde temel ibadetlerden olan namazın öğretilmesi bilişsel, duyusal öğrenme alanlarına dayanmakla birlikte davranışsal öğrenme alanına vurgu yapar. </a:t>
            </a:r>
          </a:p>
          <a:p>
            <a:pPr marL="457200" indent="-457200" algn="just">
              <a:buFont typeface="+mj-lt"/>
              <a:buAutoNum type="arabicPeriod"/>
            </a:pPr>
            <a:endParaRPr lang="tr-TR" sz="2000" dirty="0"/>
          </a:p>
        </p:txBody>
      </p:sp>
    </p:spTree>
    <p:extLst>
      <p:ext uri="{BB962C8B-B14F-4D97-AF65-F5344CB8AC3E}">
        <p14:creationId xmlns:p14="http://schemas.microsoft.com/office/powerpoint/2010/main" val="8346495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285</TotalTime>
  <Words>2326</Words>
  <Application>Microsoft Office PowerPoint</Application>
  <PresentationFormat>Geniş ekran</PresentationFormat>
  <Paragraphs>205</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Trebuchet MS</vt:lpstr>
      <vt:lpstr>Wingdings 3</vt:lpstr>
      <vt:lpstr>Yüzeyler</vt:lpstr>
      <vt:lpstr>Din kültürü ve Ahlak Bilgisi İle Temel Dini Bilgiler Derslerinde Yer Alan İbadet Konularının Öğretilmesinde Temel İlkeler, Öğretim Metotları ve Materyallerin Hazırlanması ve Kullanımı</vt:lpstr>
      <vt:lpstr>PowerPoint Sunusu</vt:lpstr>
      <vt:lpstr>PowerPoint Sunusu</vt:lpstr>
      <vt:lpstr> “Kolaylaştırınız!Zorlaştırmayınız! Müjdeleyiniz, nefret ettirmeyiniz!”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kültürü ve Ahlak Bilgisi İle Temel Dini Bilgiler Derslerinde Yer Alan İbadet Konularının Öğretilmesinde Temel İlkeler, Öğretim Metotları ve Materyallerin Hazırlanması ve kullanımı</dc:title>
  <dc:creator>özlem özgül</dc:creator>
  <cp:lastModifiedBy>özlem özgül</cp:lastModifiedBy>
  <cp:revision>21</cp:revision>
  <dcterms:created xsi:type="dcterms:W3CDTF">2019-12-18T17:17:23Z</dcterms:created>
  <dcterms:modified xsi:type="dcterms:W3CDTF">2019-12-22T16:52:42Z</dcterms:modified>
</cp:coreProperties>
</file>