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60" r:id="rId5"/>
    <p:sldId id="259" r:id="rId6"/>
    <p:sldId id="258" r:id="rId7"/>
    <p:sldId id="262" r:id="rId8"/>
    <p:sldId id="264" r:id="rId9"/>
    <p:sldId id="263"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Yuvarlatılmış Dikdörtgen"/>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19 Alt Başlık"/>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18 Veri Yer Tutucusu"/>
          <p:cNvSpPr>
            <a:spLocks noGrp="1"/>
          </p:cNvSpPr>
          <p:nvPr>
            <p:ph type="dt" sz="half" idx="10"/>
          </p:nvPr>
        </p:nvSpPr>
        <p:spPr/>
        <p:txBody>
          <a:bodyPr/>
          <a:lstStyle>
            <a:extLst/>
          </a:lstStyle>
          <a:p>
            <a:fld id="{D9F75050-0E15-4C5B-92B0-66D068882F1F}" type="datetimeFigureOut">
              <a:rPr lang="tr-TR" smtClean="0"/>
              <a:pPr/>
              <a:t>29.10.2020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11" name="10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02920" y="530352"/>
            <a:ext cx="8183880" cy="4187952"/>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29.10.2020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533404"/>
            <a:ext cx="1981200" cy="5257799"/>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33400" y="533402"/>
            <a:ext cx="5943600" cy="525780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29.10.2020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502920" y="530352"/>
            <a:ext cx="8183880" cy="4187952"/>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29.10.2020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Yuvarlatılmış Dikdörtgen"/>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29.10.2020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29.10.2020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nchor="b"/>
          <a:lstStyle>
            <a:lvl1pPr>
              <a:defRPr b="1"/>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29.10.2020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29.10.2020</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D9F75050-0E15-4C5B-92B0-66D068882F1F}" type="datetimeFigureOut">
              <a:rPr lang="tr-TR" smtClean="0"/>
              <a:pPr/>
              <a:t>29.10.2020</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29.10.2020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Tek Köşesi Yuvarlatılmış Dikdörtgen"/>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29.10.2020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3" name="2 Resim Yer Tutucusu"/>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Yuvarlatılmış Dikdörtgen"/>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Başlık Yer Tutucusu"/>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tr-TR" smtClean="0"/>
              <a:t>Asıl başlık stili için tıklatın</a:t>
            </a:r>
            <a:endParaRPr kumimoji="0" lang="en-US"/>
          </a:p>
        </p:txBody>
      </p:sp>
      <p:sp>
        <p:nvSpPr>
          <p:cNvPr id="4" name="3 Metin Yer Tutucusu"/>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24 Veri Yer Tutucusu"/>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9F75050-0E15-4C5B-92B0-66D068882F1F}" type="datetimeFigureOut">
              <a:rPr lang="tr-TR" smtClean="0"/>
              <a:pPr/>
              <a:t>29.10.2020</a:t>
            </a:fld>
            <a:endParaRPr lang="tr-TR"/>
          </a:p>
        </p:txBody>
      </p:sp>
      <p:sp>
        <p:nvSpPr>
          <p:cNvPr id="18" name="17 Altbilgi Yer Tutucusu"/>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908720"/>
            <a:ext cx="7772400" cy="2448272"/>
          </a:xfrm>
        </p:spPr>
        <p:txBody>
          <a:bodyPr>
            <a:normAutofit fontScale="90000"/>
          </a:bodyPr>
          <a:lstStyle/>
          <a:p>
            <a:pPr algn="ct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KULP İLÇE MİLLİ EĞİTİM MÜDÜRLÜĞÜ</a:t>
            </a:r>
            <a:endParaRPr lang="tr-TR" dirty="0"/>
          </a:p>
        </p:txBody>
      </p:sp>
      <p:sp>
        <p:nvSpPr>
          <p:cNvPr id="3" name="2 Alt Başlık"/>
          <p:cNvSpPr>
            <a:spLocks noGrp="1"/>
          </p:cNvSpPr>
          <p:nvPr>
            <p:ph type="subTitle" idx="1"/>
          </p:nvPr>
        </p:nvSpPr>
        <p:spPr>
          <a:xfrm>
            <a:off x="1403648" y="3717032"/>
            <a:ext cx="7160840" cy="2160240"/>
          </a:xfrm>
        </p:spPr>
        <p:txBody>
          <a:bodyPr>
            <a:noAutofit/>
          </a:bodyPr>
          <a:lstStyle/>
          <a:p>
            <a:pPr algn="ctr"/>
            <a:r>
              <a:rPr lang="tr-TR" sz="4000" b="1" dirty="0" smtClean="0">
                <a:solidFill>
                  <a:schemeClr val="tx1"/>
                </a:solidFill>
              </a:rPr>
              <a:t>30 EKİM 2020 </a:t>
            </a:r>
          </a:p>
          <a:p>
            <a:pPr algn="ctr"/>
            <a:r>
              <a:rPr lang="tr-TR" sz="4000" b="1" dirty="0" smtClean="0">
                <a:solidFill>
                  <a:schemeClr val="tx1"/>
                </a:solidFill>
              </a:rPr>
              <a:t>YÖGEP </a:t>
            </a:r>
          </a:p>
          <a:p>
            <a:pPr algn="ctr"/>
            <a:endParaRPr lang="tr-TR" b="1" dirty="0" smtClean="0">
              <a:solidFill>
                <a:schemeClr val="tx1"/>
              </a:solidFill>
            </a:endParaRPr>
          </a:p>
          <a:p>
            <a:pPr algn="ctr"/>
            <a:r>
              <a:rPr lang="tr-TR" b="1" dirty="0" smtClean="0">
                <a:solidFill>
                  <a:schemeClr val="tx2">
                    <a:lumMod val="90000"/>
                    <a:lumOff val="10000"/>
                  </a:schemeClr>
                </a:solidFill>
              </a:rPr>
              <a:t>SERHAT ÇİÇEK</a:t>
            </a:r>
          </a:p>
        </p:txBody>
      </p:sp>
      <p:sp>
        <p:nvSpPr>
          <p:cNvPr id="23554" name="AutoShape 2" descr="MEB'ten logo değişikliği - Eğitim Haberler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6" name="5 Resim" descr="MEB BALIKESİR - ERDEK İLÇE MİLLÎ EĞİTİM MÜDÜRLÜĞÜ"/>
          <p:cNvPicPr/>
          <p:nvPr/>
        </p:nvPicPr>
        <p:blipFill>
          <a:blip r:embed="rId2" cstate="print"/>
          <a:srcRect/>
          <a:stretch>
            <a:fillRect/>
          </a:stretch>
        </p:blipFill>
        <p:spPr bwMode="auto">
          <a:xfrm>
            <a:off x="395536" y="332656"/>
            <a:ext cx="2808312" cy="172819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530352"/>
            <a:ext cx="8183880" cy="5274912"/>
          </a:xfrm>
        </p:spPr>
        <p:txBody>
          <a:bodyPr>
            <a:normAutofit fontScale="70000" lnSpcReduction="20000"/>
          </a:bodyPr>
          <a:lstStyle/>
          <a:p>
            <a:pPr fontAlgn="base"/>
            <a:endParaRPr lang="tr-TR" dirty="0" smtClean="0"/>
          </a:p>
          <a:p>
            <a:pPr fontAlgn="base"/>
            <a:endParaRPr lang="tr-TR" dirty="0" smtClean="0"/>
          </a:p>
          <a:p>
            <a:pPr fontAlgn="base"/>
            <a:r>
              <a:rPr lang="tr-TR" dirty="0" smtClean="0"/>
              <a:t>Öğretmenlerin çalıştıkları </a:t>
            </a:r>
            <a:r>
              <a:rPr lang="tr-TR" dirty="0" smtClean="0"/>
              <a:t>kurumlar tarafından kullanacakları teknoloji araçları belirlenmiş ise bu araçlarla ilgili temel kullanıcı bilgilerini internet üzerinden araştırmak ve mutlaka formel ders öncesi test etmek</a:t>
            </a:r>
          </a:p>
          <a:p>
            <a:pPr fontAlgn="base"/>
            <a:r>
              <a:rPr lang="tr-TR" dirty="0" smtClean="0"/>
              <a:t>Eğer mümkünse tek bir ders yönetim sistemi kullanmak. </a:t>
            </a:r>
            <a:r>
              <a:rPr lang="tr-TR" dirty="0" smtClean="0"/>
              <a:t>(</a:t>
            </a:r>
            <a:r>
              <a:rPr lang="tr-TR" dirty="0" smtClean="0">
                <a:solidFill>
                  <a:srgbClr val="FF0000"/>
                </a:solidFill>
              </a:rPr>
              <a:t>EBA,</a:t>
            </a:r>
            <a:r>
              <a:rPr lang="tr-TR" dirty="0" err="1" smtClean="0">
                <a:solidFill>
                  <a:srgbClr val="FF0000"/>
                </a:solidFill>
              </a:rPr>
              <a:t>Zoom</a:t>
            </a:r>
            <a:r>
              <a:rPr lang="tr-TR" dirty="0" smtClean="0">
                <a:solidFill>
                  <a:srgbClr val="FF0000"/>
                </a:solidFill>
              </a:rPr>
              <a:t>)</a:t>
            </a:r>
            <a:endParaRPr lang="tr-TR" dirty="0" smtClean="0">
              <a:solidFill>
                <a:srgbClr val="FF0000"/>
              </a:solidFill>
            </a:endParaRPr>
          </a:p>
          <a:p>
            <a:pPr fontAlgn="base"/>
            <a:r>
              <a:rPr lang="tr-TR" dirty="0" smtClean="0"/>
              <a:t>Kullanılan her sistem (canlı bağlantı sistemleri, ders yönetim sistemleri vb.) birçok özellikle gelir. Bütün özellikler çok kullanışlı olsa da hepsini aynı anda kullanmaya çalışmak gereksiz bir yük getirecektir. Basit başlayıp gerektikçe yeni özellikleri eklemek bu süreci daha rahat atlatmaya imkân tanıyacaktır.</a:t>
            </a:r>
          </a:p>
          <a:p>
            <a:pPr fontAlgn="base"/>
            <a:r>
              <a:rPr lang="tr-TR" dirty="0" smtClean="0"/>
              <a:t>Mümkünse bu iş için bir çalışma odası, değilse bir çalışma masasını yeni sınıfları olarak tasarlamak.</a:t>
            </a:r>
          </a:p>
          <a:p>
            <a:pPr fontAlgn="base"/>
            <a:r>
              <a:rPr lang="tr-TR" dirty="0" smtClean="0"/>
              <a:t>Bilgisayardaki uyarıları kapatmak (</a:t>
            </a:r>
            <a:r>
              <a:rPr lang="tr-TR" dirty="0" err="1" smtClean="0">
                <a:solidFill>
                  <a:srgbClr val="FF0000"/>
                </a:solidFill>
              </a:rPr>
              <a:t>WhatsApp</a:t>
            </a:r>
            <a:r>
              <a:rPr lang="tr-TR" dirty="0" smtClean="0">
                <a:solidFill>
                  <a:srgbClr val="FF0000"/>
                </a:solidFill>
              </a:rPr>
              <a:t>, e-mail vb.).</a:t>
            </a:r>
          </a:p>
          <a:p>
            <a:pPr fontAlgn="base"/>
            <a:r>
              <a:rPr lang="tr-TR" dirty="0" smtClean="0"/>
              <a:t>Öğrencilerin, teknolojik araçlardan ziyade sizin için, sizin de onlar için orada olduğunuzu unutmamak</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dirty="0" smtClean="0"/>
          </a:p>
          <a:p>
            <a:endParaRPr lang="tr-TR" dirty="0" smtClean="0"/>
          </a:p>
          <a:p>
            <a:endParaRPr lang="tr-TR" dirty="0" smtClean="0"/>
          </a:p>
          <a:p>
            <a:pPr>
              <a:buNone/>
            </a:pPr>
            <a:endParaRPr lang="tr-TR" sz="4800" dirty="0" smtClean="0">
              <a:solidFill>
                <a:srgbClr val="FF0000"/>
              </a:solidFill>
            </a:endParaRPr>
          </a:p>
          <a:p>
            <a:pPr>
              <a:buNone/>
            </a:pPr>
            <a:r>
              <a:rPr lang="tr-TR" sz="4800" dirty="0" smtClean="0">
                <a:solidFill>
                  <a:srgbClr val="FF0000"/>
                </a:solidFill>
              </a:rPr>
              <a:t>TEŞEKKÜRLER…</a:t>
            </a:r>
            <a:endParaRPr lang="tr-TR" sz="48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530352"/>
            <a:ext cx="8183880" cy="5562944"/>
          </a:xfrm>
        </p:spPr>
        <p:txBody>
          <a:bodyPr>
            <a:normAutofit fontScale="92500" lnSpcReduction="20000"/>
          </a:bodyPr>
          <a:lstStyle/>
          <a:p>
            <a:r>
              <a:rPr lang="tr-TR" dirty="0" smtClean="0">
                <a:solidFill>
                  <a:srgbClr val="FF0000"/>
                </a:solidFill>
              </a:rPr>
              <a:t>UZAKTAN EĞİTİM SÜRECİNDE VELİ VE ÖĞRETMENLERLE İŞBİRLİĞİ</a:t>
            </a:r>
          </a:p>
          <a:p>
            <a:pPr>
              <a:buNone/>
            </a:pPr>
            <a:r>
              <a:rPr lang="tr-TR" sz="2100" dirty="0" smtClean="0"/>
              <a:t>Ülkemizde uzaktan eğitim sürecinin başlamasıyla birlikte öğretmen,veli ve öğrenciler arasındaki işbirliği ve iletişimin önemi daha çok ön plana çıkmıştır. </a:t>
            </a:r>
            <a:r>
              <a:rPr lang="tr-TR" sz="2100" dirty="0" smtClean="0"/>
              <a:t>Uzaktan eğitimin etkileri her seviye için farklılıklar gösterecektir. Eğitimin nasıl olduğundan bağımsız olarak kendi öğreniminden öncelikli olarak öğrenen kişi sorumlu; ancak, öğrenenin sorumluluğunun bir yetişkin tarafından takip edilmesi gerekliliği yaş ile ters orantılı, yaş arttıkça sorumluluk bilincinin artması ve takip mekanizmasının azalması beklenir. Uzaktan eğitim, bireysel sorumluluğun daha fazla gerektiği bir yöntem. Bu süreç öğrencilerin kendilerine ve ebeveynlerine ek sorumluluklar getiriyor. Özellikle küçük yaşlarda öğrenme rutinin sağlanması için daha fazla öğretmen-ebeveyn iş birliği gerekiyor. Küçük yaşlardaki öğrencilerin öğretmenlerine bağlılığı ile ileri yaşlardaki öğrencilerin bağlılıkları birbirinden farklı. Öğrenim boyutuna ilave olarak küçük yaştaki öğrenciler kendi öğretmenlerini eş-zamanlı olarak görmek, onlarla konuşmak, bu stresli zamanlarda onlardan destek almayı daha fazla hissedeceklerdir.</a:t>
            </a:r>
            <a:endParaRPr lang="tr-TR" sz="2100" dirty="0" smtClean="0"/>
          </a:p>
          <a:p>
            <a:pPr>
              <a:buNone/>
            </a:pPr>
            <a:endParaRPr lang="tr-TR"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530352"/>
            <a:ext cx="8183880" cy="5418928"/>
          </a:xfrm>
        </p:spPr>
        <p:txBody>
          <a:bodyPr>
            <a:normAutofit fontScale="85000" lnSpcReduction="20000"/>
          </a:bodyPr>
          <a:lstStyle/>
          <a:p>
            <a:pPr>
              <a:buNone/>
            </a:pPr>
            <a:r>
              <a:rPr lang="tr-TR" dirty="0" smtClean="0"/>
              <a:t>   İleri </a:t>
            </a:r>
            <a:r>
              <a:rPr lang="tr-TR" dirty="0" smtClean="0"/>
              <a:t>yaşlardaki öğrencilerin ise dersleriyle ilgili sorularının yanıtlanması için özellikle eş-zamanlı bağlantı </a:t>
            </a:r>
            <a:r>
              <a:rPr lang="tr-TR" dirty="0" smtClean="0"/>
              <a:t>gerekmektedir. Eş zamanlı </a:t>
            </a:r>
            <a:r>
              <a:rPr lang="tr-TR" dirty="0" smtClean="0"/>
              <a:t>buluşmaların teknik olarak belirli sınırları olduğunu unutmamamız gerekiyor. Uzaktan eğitim denince eş-zamanlı olan uygulamalar kadar eş-zamanlı olmayan uygulamaların da etkin bir şekilde kullanılması gerekiyor. </a:t>
            </a:r>
            <a:r>
              <a:rPr lang="tr-TR" dirty="0" smtClean="0">
                <a:solidFill>
                  <a:srgbClr val="FF0000"/>
                </a:solidFill>
              </a:rPr>
              <a:t>Eş-zamanlı olmayan uygulamaların bütün öğrencilere aynı anda paylaşılan TV yayınlarını olduğu kadar TV yayınları gibi eş-zamanlı olmayan çeşitli videoları, eğitsel uygulamaları (bilgisayar, tablet uygulamaları, sanal simülasyonlar vb.), okuma materyallerini, TV’lerde doğrudan bu amaç için hazırlanmamış olan film, belgesel gibi materyalleri de kapsamalı.</a:t>
            </a:r>
            <a:r>
              <a:rPr lang="tr-TR" dirty="0" smtClean="0"/>
              <a:t> Uzaktan eğitim, burada listelenenlerle sınırlı kalmayacak şekilde bir öğretim tasarımı </a:t>
            </a:r>
            <a:r>
              <a:rPr lang="tr-TR" dirty="0" smtClean="0"/>
              <a:t>gerektiriyor.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530352"/>
            <a:ext cx="8183880" cy="4770856"/>
          </a:xfrm>
        </p:spPr>
        <p:txBody>
          <a:bodyPr>
            <a:normAutofit/>
          </a:bodyPr>
          <a:lstStyle/>
          <a:p>
            <a:r>
              <a:rPr lang="tr-TR" sz="2000" dirty="0" smtClean="0"/>
              <a:t>Bütün bu süreçlerin daha sağlıklı yürümesi için ebeveynlerin </a:t>
            </a:r>
            <a:r>
              <a:rPr lang="tr-TR" sz="2000" dirty="0" smtClean="0"/>
              <a:t>bu süreçteki sorumluluklarından birisi çocuklarının programlarını daha yakından takip ederek bu zorlu zamanlarda onların görevlerinin başında olmasına destek olmak. Çocuklarının ders planlarının görünür bir yerde olması takip ve destek açısından kolaylaştırıcı olacaktır. Ama bunları onları gözetim altında tutan bir “polis” edasıyla değil, sorumluluk sahibi bir bireye gerektiğinde destek veren birisi olarak yapmak gerekmektedir. Ebeveyn olarak bizim sorumluluğumuz, kendi sorumluluğunun farkında bireyler olarak yetişmelerine yardımcı </a:t>
            </a:r>
            <a:r>
              <a:rPr lang="tr-TR" sz="2000" dirty="0" smtClean="0"/>
              <a:t>olmak.Bu süreçte ebeveynlerin hem öğretmen hem de öğrenci ile iletişimini sürekli bir şekilde devam ettirmesi gerekmektedir.</a:t>
            </a:r>
            <a:endParaRPr lang="tr-T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530352"/>
            <a:ext cx="8183880" cy="5418928"/>
          </a:xfrm>
        </p:spPr>
        <p:txBody>
          <a:bodyPr>
            <a:normAutofit fontScale="92500"/>
          </a:bodyPr>
          <a:lstStyle/>
          <a:p>
            <a:r>
              <a:rPr lang="tr-TR" dirty="0" smtClean="0"/>
              <a:t>Öğretmenlerin özellikle uzaktan eğitim sürecinde velilerle iletişiminde temel nokta öğrencinin akademik başarısı ve psikolojisidir. Öğrencilere uzaktan eğitimin de bir yöntem olduğunu ve öğrenciler tarafından benimsenmesini sağlaması gerekmektedir. Bunun için tıpkı yüz yüze eğitimde olduğu gibi iletişimin sık ve sürekli hale gelmesi oldukça önemlidir. Aynı zamanda öğrencilerin sosyal yaşama yönelik yoksunluk duygusu yaşamaması için velilerin öğrenciler ile daha fazla ilgilenmesi için pedagojik destekleri sunmalıdır.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Bütün bu süreçlerin başarılı bir şekilde sürdürülmesi için iletişimin öğretmen ve velinin iletişim kanallarının sürekli açık olması ve elde edilen birikimlerin öğrencilere yansıtılması gerekmektedir.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530352"/>
            <a:ext cx="8183880" cy="5274912"/>
          </a:xfrm>
        </p:spPr>
        <p:txBody>
          <a:bodyPr>
            <a:normAutofit lnSpcReduction="10000"/>
          </a:bodyPr>
          <a:lstStyle/>
          <a:p>
            <a:r>
              <a:rPr lang="tr-TR" dirty="0" smtClean="0">
                <a:solidFill>
                  <a:srgbClr val="FF0000"/>
                </a:solidFill>
              </a:rPr>
              <a:t>ÖĞRENCİ VE VELİ MOTİVASYONU</a:t>
            </a:r>
          </a:p>
          <a:p>
            <a:pPr>
              <a:buNone/>
            </a:pPr>
            <a:r>
              <a:rPr lang="tr-TR" sz="2400" dirty="0" smtClean="0">
                <a:solidFill>
                  <a:schemeClr val="tx1">
                    <a:lumMod val="85000"/>
                    <a:lumOff val="15000"/>
                  </a:schemeClr>
                </a:solidFill>
              </a:rPr>
              <a:t>Uzaktan eğitim ile birlikte öğrencilerin eğitim yöntemi ve ortamı büyük ölçüde değişmiştir.Alışık olunmayan bu durumun uzun bir zaman dilimini kapsaması ise öğrencilerin motivasyonu üzerinde olumsuz etkiler yaratmaktadır.  Öğrencilerde yaşanan bu durum doğrudan velileri de etkilemektedir. Bu yüzden öğrenci motivasyonunu sağlama görevi başta veli ve öğretmenlere düşmektedir. Veli ve öğretmenlerin sağlıklı bir iletişim yoluyla öğrencide: ders başarısını arttırma,sosyal ilişkilerini koruma ve vaktini çeşitli alternatiflerle değerlendirme becerileri kazandırılabilir.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502920" y="530352"/>
            <a:ext cx="8183880" cy="5058888"/>
          </a:xfrm>
        </p:spPr>
        <p:txBody>
          <a:bodyPr>
            <a:normAutofit lnSpcReduction="10000"/>
          </a:bodyPr>
          <a:lstStyle/>
          <a:p>
            <a:r>
              <a:rPr lang="tr-TR" sz="1800" dirty="0" smtClean="0"/>
              <a:t>Öğretmen ve veli işbirliği ile öğrencilerin motivasyonunu güçlendirmek için:</a:t>
            </a:r>
          </a:p>
          <a:p>
            <a:pPr>
              <a:buNone/>
            </a:pPr>
            <a:r>
              <a:rPr lang="tr-TR" sz="1800" dirty="0" smtClean="0">
                <a:solidFill>
                  <a:srgbClr val="FF0000"/>
                </a:solidFill>
              </a:rPr>
              <a:t>1)</a:t>
            </a:r>
            <a:r>
              <a:rPr lang="tr-TR" sz="1800" dirty="0" smtClean="0"/>
              <a:t>Öğrenciye yönelik aidiyet duygusu oluşturulmalıdır</a:t>
            </a:r>
            <a:r>
              <a:rPr lang="tr-TR" sz="1800" dirty="0" smtClean="0">
                <a:solidFill>
                  <a:srgbClr val="FF0000"/>
                </a:solidFill>
              </a:rPr>
              <a:t>.(</a:t>
            </a:r>
            <a:r>
              <a:rPr lang="tr-TR" sz="1800" b="1" dirty="0" smtClean="0">
                <a:solidFill>
                  <a:srgbClr val="FF0000"/>
                </a:solidFill>
              </a:rPr>
              <a:t>Öğrencilere anlaşıldıklarını hissettirin:</a:t>
            </a:r>
            <a:r>
              <a:rPr lang="tr-TR" sz="1800" dirty="0" smtClean="0">
                <a:solidFill>
                  <a:srgbClr val="FF0000"/>
                </a:solidFill>
              </a:rPr>
              <a:t> </a:t>
            </a:r>
            <a:r>
              <a:rPr lang="tr-TR" sz="1800" b="1" dirty="0" smtClean="0">
                <a:solidFill>
                  <a:srgbClr val="FF0000"/>
                </a:solidFill>
              </a:rPr>
              <a:t>Öğrencilerin ilişki kurabilecekleri aktiviteleri, konuları ve örnekleri derslerinize dahil </a:t>
            </a:r>
            <a:r>
              <a:rPr lang="tr-TR" sz="1800" b="1" dirty="0" smtClean="0">
                <a:solidFill>
                  <a:srgbClr val="FF0000"/>
                </a:solidFill>
              </a:rPr>
              <a:t>edin.</a:t>
            </a:r>
            <a:r>
              <a:rPr lang="tr-TR" sz="1800" dirty="0" smtClean="0">
                <a:solidFill>
                  <a:srgbClr val="FF0000"/>
                </a:solidFill>
              </a:rPr>
              <a:t>)</a:t>
            </a:r>
          </a:p>
          <a:p>
            <a:pPr>
              <a:buNone/>
            </a:pPr>
            <a:r>
              <a:rPr lang="tr-TR" sz="1800" dirty="0" smtClean="0">
                <a:solidFill>
                  <a:srgbClr val="FF0000"/>
                </a:solidFill>
              </a:rPr>
              <a:t>2)</a:t>
            </a:r>
            <a:r>
              <a:rPr lang="tr-TR" sz="1800" dirty="0" smtClean="0"/>
              <a:t>Bağ kurmanın önündeki engeller kaldırılmalıdır</a:t>
            </a:r>
            <a:r>
              <a:rPr lang="tr-TR" sz="1800" dirty="0" smtClean="0">
                <a:solidFill>
                  <a:srgbClr val="FF0000"/>
                </a:solidFill>
              </a:rPr>
              <a:t>.(Öğrenci istediği zaman yüz yüze eğitimde olduğu gibi öğretmen ile çeşitli yollarla iletişime geçebilmelidir.)</a:t>
            </a:r>
          </a:p>
          <a:p>
            <a:pPr>
              <a:buNone/>
            </a:pPr>
            <a:r>
              <a:rPr lang="tr-TR" sz="1800" dirty="0" smtClean="0">
                <a:solidFill>
                  <a:srgbClr val="FF0000"/>
                </a:solidFill>
              </a:rPr>
              <a:t>3)</a:t>
            </a:r>
            <a:r>
              <a:rPr lang="tr-TR" sz="1800" dirty="0" smtClean="0"/>
              <a:t>Öğrencilerin bireysel ve akademik olarak karşılaştıkları zorlukları çözecek yaratıcı işbirlikleri sağlanmalı.</a:t>
            </a:r>
          </a:p>
          <a:p>
            <a:pPr>
              <a:buNone/>
            </a:pPr>
            <a:r>
              <a:rPr lang="tr-TR" sz="1800" dirty="0" smtClean="0">
                <a:solidFill>
                  <a:srgbClr val="FF0000"/>
                </a:solidFill>
              </a:rPr>
              <a:t>4)</a:t>
            </a:r>
            <a:r>
              <a:rPr lang="tr-TR" sz="1800" dirty="0" smtClean="0"/>
              <a:t>Sosyal zamanın akademik zaman kadar önemli olduğunu hissettirmek.</a:t>
            </a:r>
          </a:p>
          <a:p>
            <a:pPr>
              <a:buNone/>
            </a:pPr>
            <a:r>
              <a:rPr lang="tr-TR" sz="1800" dirty="0" smtClean="0">
                <a:solidFill>
                  <a:srgbClr val="FF0000"/>
                </a:solidFill>
              </a:rPr>
              <a:t>5)</a:t>
            </a:r>
            <a:r>
              <a:rPr lang="tr-TR" sz="1800" dirty="0" smtClean="0"/>
              <a:t>Öğrencilerin ilgi alanlarına yönelik online etkinlikleri kullanmak.</a:t>
            </a:r>
          </a:p>
          <a:p>
            <a:pPr>
              <a:buNone/>
            </a:pPr>
            <a:r>
              <a:rPr lang="tr-TR" sz="1800" dirty="0" smtClean="0">
                <a:solidFill>
                  <a:srgbClr val="FF0000"/>
                </a:solidFill>
              </a:rPr>
              <a:t>6)</a:t>
            </a:r>
            <a:r>
              <a:rPr lang="tr-TR" sz="1800" dirty="0" smtClean="0"/>
              <a:t>Uzaktan eğitim sürecinde elde edilen birikimlerin gerçek hayat ile bağdaştırılmasını sağlamak.</a:t>
            </a:r>
          </a:p>
          <a:p>
            <a:pPr>
              <a:buNone/>
            </a:pPr>
            <a:r>
              <a:rPr lang="tr-TR" sz="1800" dirty="0" smtClean="0">
                <a:solidFill>
                  <a:srgbClr val="FF0000"/>
                </a:solidFill>
              </a:rPr>
              <a:t>7)</a:t>
            </a:r>
            <a:r>
              <a:rPr lang="tr-TR" sz="1800" dirty="0" smtClean="0"/>
              <a:t>Amaç ve yöntem arasındaki bağlantının iyi bir şekilde kurulması gerekmektedir</a:t>
            </a:r>
            <a:r>
              <a:rPr lang="tr-TR" sz="1600" dirty="0" smtClean="0"/>
              <a:t>.</a:t>
            </a:r>
            <a:endParaRPr lang="tr-TR"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530352"/>
            <a:ext cx="8183880" cy="5706960"/>
          </a:xfrm>
        </p:spPr>
        <p:txBody>
          <a:bodyPr/>
          <a:lstStyle/>
          <a:p>
            <a:r>
              <a:rPr lang="tr-TR" dirty="0" smtClean="0">
                <a:solidFill>
                  <a:srgbClr val="FF0000"/>
                </a:solidFill>
              </a:rPr>
              <a:t>UZAKTAN EĞİTİM SÜRECİNDE EĞİTİME ERİŞİM İMKÂNLARININ GELİŞTİRİLMESİ</a:t>
            </a:r>
          </a:p>
          <a:p>
            <a:pPr>
              <a:buNone/>
            </a:pPr>
            <a:r>
              <a:rPr lang="tr-TR" sz="2000" dirty="0" smtClean="0">
                <a:solidFill>
                  <a:schemeClr val="tx1">
                    <a:lumMod val="95000"/>
                    <a:lumOff val="5000"/>
                  </a:schemeClr>
                </a:solidFill>
              </a:rPr>
              <a:t>Günümüzde uzaktan eğitim büyük ölçüde teknolojik imkânların el verdiği ölçüde yürütülmektedir. Bu imkânların başında ise internet gelmektedir.</a:t>
            </a:r>
          </a:p>
          <a:p>
            <a:pPr>
              <a:buNone/>
            </a:pPr>
            <a:endParaRPr lang="tr-TR" sz="2000" dirty="0" smtClean="0">
              <a:solidFill>
                <a:schemeClr val="tx1">
                  <a:lumMod val="95000"/>
                  <a:lumOff val="5000"/>
                </a:schemeClr>
              </a:solidFill>
            </a:endParaRPr>
          </a:p>
          <a:p>
            <a:pPr>
              <a:buNone/>
            </a:pPr>
            <a:r>
              <a:rPr lang="tr-TR" sz="2000" dirty="0" smtClean="0">
                <a:solidFill>
                  <a:schemeClr val="tx1">
                    <a:lumMod val="95000"/>
                    <a:lumOff val="5000"/>
                  </a:schemeClr>
                </a:solidFill>
              </a:rPr>
              <a:t>Sadece uzaktan eğitim döneminde değil daha önceki dönemlerde de en çok tercih edilen kaynak olan internet özellikle bilgiye hızlı ve basit bir şekilde ulaşımı sağladığı için tercih ediliyor. Fakat bu erişimin olmadığı veya kısıtlı olduğu kırsal bölgelerdeki öğrencilerin eğitimden geri kalmamaları için alternatif yöntem olarak televizyon kullanılmaktadır. Buna bağlı olarak süreç boyunca:</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90</TotalTime>
  <Words>752</Words>
  <Application>Microsoft Office PowerPoint</Application>
  <PresentationFormat>Ekran Gösterisi (4:3)</PresentationFormat>
  <Paragraphs>38</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Görünüş</vt:lpstr>
      <vt:lpstr>    KULP İLÇE MİLLİ EĞİTİM MÜDÜRLÜĞÜ</vt:lpstr>
      <vt:lpstr>Slayt 2</vt:lpstr>
      <vt:lpstr>Slayt 3</vt:lpstr>
      <vt:lpstr>Slayt 4</vt:lpstr>
      <vt:lpstr>Slayt 5</vt:lpstr>
      <vt:lpstr>Slayt 6</vt:lpstr>
      <vt:lpstr>Slayt 7</vt:lpstr>
      <vt:lpstr>Slayt 8</vt:lpstr>
      <vt:lpstr>Slayt 9</vt:lpstr>
      <vt:lpstr>Slayt 10</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KULP İLÇE MİLLİ EĞİTİM MÜDÜRLÜĞÜ</dc:title>
  <dc:creator>Meltem</dc:creator>
  <cp:lastModifiedBy>Meltem</cp:lastModifiedBy>
  <cp:revision>13</cp:revision>
  <dcterms:created xsi:type="dcterms:W3CDTF">2020-10-29T13:33:17Z</dcterms:created>
  <dcterms:modified xsi:type="dcterms:W3CDTF">2020-10-29T15:15:08Z</dcterms:modified>
</cp:coreProperties>
</file>