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6B95B7-AEDA-46BF-AF11-7DCA08AD4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989B7EB-95F2-48A7-B9EA-5F9CEB5A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1B3DC0-DE46-4098-ACA2-1A5C4703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486BCC-2618-4CAC-9F6E-0D42ED89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392F97-ED9B-48E1-9069-B8FAB082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5BE08B-4A5D-4313-95BF-252D18E9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11CF346-235E-4AD1-9620-35F46B5C9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82B850-5797-49A4-8AB1-6B277447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C1EF1-C2D6-4A26-84D4-ADA8E69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22C94C-3E85-4F17-94FC-95AEA0EB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59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5AED6D0-0E2E-4C9A-AC55-8F1B812D4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9C9DFED-E963-4D93-A59D-786A0E959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2AA02A-D7D2-463C-AEFE-7ADEED23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E652DC-E49A-4477-B3D2-A0D1E499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712F57-DA12-4F15-AD66-B03F83DE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61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92856F-AA44-4143-8024-005B8BD4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FAA456-4791-4807-8CFF-2394A4B58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ACC18B-5567-4C2A-987C-E92F0B66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ECE122-2DBE-4741-86F7-AB3FC636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857AA6-697C-44B1-95D3-A5A1F203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23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5A3209-4BB4-4B32-AA42-FA7AC62B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8109413-405A-4D10-B4EB-1FFF3B2AA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81AE57-199B-4CFE-B8ED-CE7EDB74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BE9063-DFE6-49F0-8093-04E6D9AE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F2F438-8EB6-403D-AF4D-EE924D6E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69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85A872-0A34-4B15-ABD5-976F302B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891AEC-3704-4682-A976-642B0E12E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058BF7-AC0A-4712-B21A-908A95DCD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50F8BD-5B82-4CC6-A96D-3DA9C041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DE40ED-CB30-473F-B5A1-A7C45CCF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9A8B11-B4FC-449F-84AF-219BA383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3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A56EBB-1AE0-46C9-A3B1-D90F4EB9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8858F2-5C52-417C-B8DC-7547F8326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9CE636-226B-4BFD-818C-97A75E4CD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C56D5AA-1CB0-42C3-AF0C-98B51B85A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4C2685D-5503-4911-ABA3-2645705A7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5712969-22F2-4CEA-BFD2-9B319B4F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1CFD17F-1920-4925-8D50-AEC62152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962574C-E597-4FA6-A9A7-AC0DFA71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24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C9A149-9FBF-4B6C-96CF-8276CADF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246E7A8-EE0D-4380-B90B-EAE55AF2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28E86BB-A704-49D3-BFDE-6F01101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634AF1F-79BD-44DD-BB6C-B403F45D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3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78CF265-3969-4440-AE5C-6F6F5D9D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2BD438E-45A9-4D0D-A173-5D35E001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DFD770B-A73E-44B9-8157-D107E31E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9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970523-1320-4BCB-8842-E123239EB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2B92E6-F1D0-4D1E-8F18-47448613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1635DB5-012D-4B58-9749-28911FCD9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3CBA045-5D6E-4C30-8977-320F7CF3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E474060-0E94-4BA7-B7CB-6FBF668E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10DB337-BB7C-4C8E-BCFE-4908164B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20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8A4A12-6C1B-4702-BD54-E1DEDC11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D535B0F-BE24-4671-9CC8-324355946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369AE74-FC07-4955-9FA6-48A1ACA8C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9AFEED8-81A5-4A45-9661-D39AA92F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22A7D0-24BC-4CFE-99A2-A66CAC77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F214762-6DA8-4092-8A8A-11C86B32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25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012C1C9-2BC6-4604-8011-711F3D92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530211D-513F-4C56-A32F-A0946AFA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234B72-099C-450F-A4C1-E5AFB7FF0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ACC2-9DFF-480F-9542-B006F97AE687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BA16DE-1C67-483C-8D9F-725174441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FA5B49-747F-48F5-B7D6-7C58F802F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8593-7B05-4E14-A62E-8A202A649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33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C72141-07C4-483D-BBE5-F53106641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52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latin typeface="+mn-lt"/>
              </a:rPr>
              <a:t>YÖNETİCİLİĞİN ETİK İLKELERİ ve MESLEĞİN İTİBARI,  ETKİLİ YÖNETİCİNİN TEMEL ÖZELLİKLERİ</a:t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80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18EE89-8701-4BB0-8F47-F202F6F3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u="sng" dirty="0">
                <a:latin typeface="+mn-lt"/>
              </a:rPr>
              <a:t>YÖNETİCİNİN ETİK İLKELERİ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35577B-C6D8-4A91-95A0-8AC63181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620126"/>
          </a:xfrm>
        </p:spPr>
        <p:txBody>
          <a:bodyPr>
            <a:normAutofit/>
          </a:bodyPr>
          <a:lstStyle/>
          <a:p>
            <a:r>
              <a:rPr lang="tr-TR" sz="3200" dirty="0"/>
              <a:t>Eğitim yöneticilerinin ve özellikle okul yöneticilerinin davranışları büyük önem taşımaktadır. Bu önem, ilk olarak eğitim yöneticisinin okul gibi eğitim işlerini üslenmiş ve </a:t>
            </a:r>
            <a:br>
              <a:rPr lang="tr-TR" sz="3200" dirty="0"/>
            </a:br>
            <a:r>
              <a:rPr lang="tr-TR" sz="3200" dirty="0"/>
              <a:t>doğru davranış kazandırmayı amaçlayan bir kurumun en yetkili temsilcisi olmasından; ikinci olarak da eğitim yöneticilerinin hem iş görenler için hem de öğrenciler için bir otorite figürü olarak rol modeli olmaları gerekliliğinden kaynaklanır.</a:t>
            </a:r>
            <a:br>
              <a:rPr lang="tr-TR" sz="3200" dirty="0"/>
            </a:br>
            <a:br>
              <a:rPr lang="tr-TR" sz="3200" dirty="0"/>
            </a:b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73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D30CF2-188A-407E-B75D-DDBA7A7F199B}"/>
              </a:ext>
            </a:extLst>
          </p:cNvPr>
          <p:cNvSpPr/>
          <p:nvPr/>
        </p:nvSpPr>
        <p:spPr>
          <a:xfrm>
            <a:off x="577516" y="753980"/>
            <a:ext cx="1058778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 </a:t>
            </a:r>
            <a:r>
              <a:rPr lang="tr-TR" sz="3200" b="1" dirty="0"/>
              <a:t>Okul yöneticileri için şu etik ölçütler geliştirilmiştir; </a:t>
            </a:r>
          </a:p>
          <a:p>
            <a:endParaRPr lang="tr-TR" sz="28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Öğrencilere yönelik karar verme ve uygulama etkinliklerinde, en iyi temel değerlere uyulmalıdır. </a:t>
            </a:r>
            <a:b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Mesleki sorumluluklarını dürüstlük ve bütünlük içinde yerine getirme. </a:t>
            </a:r>
            <a:b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Bütün bireysel hakları, insan haklarını ve vatandaşlık haklarını koruma ve bu haklara uygun ilkeleri destekleme. </a:t>
            </a:r>
            <a:b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Eğitim yürütme kurulunun aldığı yönetsel karar ve düzenlemeleri uygulamak. </a:t>
            </a:r>
            <a:b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4498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35577B-C6D8-4A91-95A0-8AC63181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69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Standartları korumak, sürekli olarak mesleki gelişmeye katkı sağlayıcı araştırmalar yapmak ve mesleki etkililiği geliştirmeli.</a:t>
            </a:r>
            <a:b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Bütün örgütsel sözleşmelere onuruyla uymak ve bağlılığını göstermeli.</a:t>
            </a:r>
            <a:endParaRPr lang="tr-TR" sz="3200" dirty="0"/>
          </a:p>
          <a:p>
            <a:r>
              <a:rPr lang="tr-TR" sz="3200" dirty="0"/>
              <a:t>Yönetici toplumun değerlerine dayalı bir etik ilkeler dizisi geliştirmeli ve bunu diğer iş görenler ile paylaşmalıdır.</a:t>
            </a:r>
          </a:p>
          <a:p>
            <a:r>
              <a:rPr lang="tr-TR" sz="3200" dirty="0"/>
              <a:t> Yöneticinin etik bakımdan da liderlik yapması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6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00002D-A40C-4311-BFC4-C8EB730C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04"/>
            <a:ext cx="10515600" cy="1325563"/>
          </a:xfrm>
        </p:spPr>
        <p:txBody>
          <a:bodyPr/>
          <a:lstStyle/>
          <a:p>
            <a:pPr algn="ctr"/>
            <a:r>
              <a:rPr lang="tr-TR" b="1" u="sng" dirty="0">
                <a:latin typeface="+mn-lt"/>
              </a:rPr>
              <a:t>YÖNETİCİ MESLEĞİNİN İTİBARI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40935-E4B6-42D8-BE72-19EC3B76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273" y="1048627"/>
            <a:ext cx="11594431" cy="560466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İtibar, bir kişiye veya kuruma gösterilen saygı, sevgi ve hürmet anlamında kullanılan bir kavramdır. İnsanlar tarafından sevilip sayılmak, güvenilir ve itibarlı olmak her birey için önemlidir.</a:t>
            </a:r>
          </a:p>
          <a:p>
            <a:pPr marL="0" indent="0">
              <a:buNone/>
            </a:pPr>
            <a:r>
              <a:rPr lang="tr-TR" b="1" dirty="0"/>
              <a:t>Okul yöneticisinin itibarlı olmasının ne anlama gelir</a:t>
            </a:r>
          </a:p>
          <a:p>
            <a:r>
              <a:rPr lang="tr-TR" dirty="0"/>
              <a:t>Çalışanlara karşı adil ve tarafsız olması</a:t>
            </a:r>
          </a:p>
          <a:p>
            <a:r>
              <a:rPr lang="tr-TR" dirty="0"/>
              <a:t>Güvenilir bir kişiliğe sahip olması</a:t>
            </a:r>
          </a:p>
          <a:p>
            <a:r>
              <a:rPr lang="tr-TR" dirty="0"/>
              <a:t>Hoşgörülü ve güler yüzlü olması</a:t>
            </a:r>
          </a:p>
          <a:p>
            <a:r>
              <a:rPr lang="tr-TR" dirty="0"/>
              <a:t>Eylemlerinde ve söylemlerinde tutarlı olması</a:t>
            </a:r>
          </a:p>
          <a:p>
            <a:r>
              <a:rPr lang="tr-TR" dirty="0"/>
              <a:t>Çalışanlara güven </a:t>
            </a:r>
            <a:r>
              <a:rPr lang="tr-TR" dirty="0" err="1"/>
              <a:t>vermesı</a:t>
            </a:r>
            <a:endParaRPr lang="tr-TR" dirty="0"/>
          </a:p>
          <a:p>
            <a:r>
              <a:rPr lang="tr-TR" dirty="0"/>
              <a:t>Farklı görüş ve düşüncelere saygılı olması</a:t>
            </a:r>
          </a:p>
          <a:p>
            <a:r>
              <a:rPr lang="tr-TR" dirty="0"/>
              <a:t>Mesleki liyakate sahip olması</a:t>
            </a:r>
          </a:p>
          <a:p>
            <a:r>
              <a:rPr lang="tr-TR" dirty="0"/>
              <a:t>Dürüst ve sözü dinlenen biri olması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39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00002D-A40C-4311-BFC4-C8EB730C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832" cy="1325563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+mn-lt"/>
              </a:rPr>
              <a:t>Okul yöneticisinin itibarının güçlendirilmesine yönelik öneriler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40935-E4B6-42D8-BE72-19EC3B76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368"/>
            <a:ext cx="10515600" cy="5209507"/>
          </a:xfrm>
        </p:spPr>
        <p:txBody>
          <a:bodyPr>
            <a:normAutofit/>
          </a:bodyPr>
          <a:lstStyle/>
          <a:p>
            <a:r>
              <a:rPr lang="tr-TR" dirty="0"/>
              <a:t>Adaletli davranma</a:t>
            </a:r>
          </a:p>
          <a:p>
            <a:r>
              <a:rPr lang="tr-TR" dirty="0"/>
              <a:t>Hoşgörülü ve saygılı olma</a:t>
            </a:r>
          </a:p>
          <a:p>
            <a:r>
              <a:rPr lang="tr-TR" dirty="0"/>
              <a:t>Karar alırken çalışanlara da danışma</a:t>
            </a:r>
          </a:p>
          <a:p>
            <a:r>
              <a:rPr lang="tr-TR" dirty="0"/>
              <a:t>Yönetimde </a:t>
            </a:r>
            <a:r>
              <a:rPr lang="tr-TR" dirty="0" err="1"/>
              <a:t>otoriteli</a:t>
            </a:r>
            <a:r>
              <a:rPr lang="tr-TR" dirty="0"/>
              <a:t> ve disiplinli olma</a:t>
            </a:r>
          </a:p>
          <a:p>
            <a:r>
              <a:rPr lang="tr-TR" dirty="0"/>
              <a:t>Öğretmenlerin moral ve motivasyonunu artırma</a:t>
            </a:r>
          </a:p>
          <a:p>
            <a:r>
              <a:rPr lang="tr-TR" dirty="0"/>
              <a:t>Kılık ve kıyafetine özen gösterme</a:t>
            </a:r>
          </a:p>
          <a:p>
            <a:r>
              <a:rPr lang="tr-TR" dirty="0"/>
              <a:t>Öğretmenlerin sorunlarıyla yakından ilgilenme</a:t>
            </a:r>
          </a:p>
          <a:p>
            <a:r>
              <a:rPr lang="tr-TR" dirty="0"/>
              <a:t>Çalışanların başarılarını takdir etme</a:t>
            </a:r>
          </a:p>
          <a:p>
            <a:r>
              <a:rPr lang="tr-TR" dirty="0"/>
              <a:t>Sorunlara yerinde çözüm üretme</a:t>
            </a:r>
          </a:p>
          <a:p>
            <a:r>
              <a:rPr lang="tr-TR" dirty="0"/>
              <a:t>Yeniliklere açık olmalı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32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00002D-A40C-4311-BFC4-C8EB730C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927" y="204704"/>
            <a:ext cx="10515600" cy="1325563"/>
          </a:xfrm>
        </p:spPr>
        <p:txBody>
          <a:bodyPr/>
          <a:lstStyle/>
          <a:p>
            <a:r>
              <a:rPr lang="tr-TR" b="1" u="sng" dirty="0">
                <a:latin typeface="+mn-lt"/>
              </a:rPr>
              <a:t>ETKİLİ YÖNETİCİNİN TEMEL ÖZELLİKLERİ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40935-E4B6-42D8-BE72-19EC3B76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042736"/>
            <a:ext cx="11197389" cy="5422231"/>
          </a:xfrm>
        </p:spPr>
        <p:txBody>
          <a:bodyPr>
            <a:normAutofit/>
          </a:bodyPr>
          <a:lstStyle/>
          <a:p>
            <a:r>
              <a:rPr lang="tr-TR" dirty="0"/>
              <a:t>Eğitim lideri olarak bir okul yöneticisi, örgütünü amaçlarına ulaştırabilmesi ve örgütün varlığını sürdürebilmesi için şu niteliklere sahip olması gerekir:</a:t>
            </a:r>
          </a:p>
          <a:p>
            <a:pPr lvl="0"/>
            <a:r>
              <a:rPr lang="tr-TR" b="1" dirty="0"/>
              <a:t>Bir vizyonu olma</a:t>
            </a:r>
            <a:r>
              <a:rPr lang="tr-TR" dirty="0"/>
              <a:t>; hedeflerin herkes tarafından anlaşılması, program, öğretim ve değerlendirmeyi koordine ederek başarıyı arttırmaya çalışır.</a:t>
            </a:r>
          </a:p>
          <a:p>
            <a:pPr lvl="0"/>
            <a:r>
              <a:rPr lang="tr-TR" b="1" dirty="0"/>
              <a:t>Vizyonu eyleme dönüştürme</a:t>
            </a:r>
            <a:r>
              <a:rPr lang="tr-TR" dirty="0"/>
              <a:t>; bir takım çalışır, okulun bütün amaçlarını ve beklentilerini vurgular.</a:t>
            </a:r>
          </a:p>
          <a:p>
            <a:pPr lvl="0"/>
            <a:r>
              <a:rPr lang="tr-TR" b="1" dirty="0"/>
              <a:t>Destekleyici bir çevre oluşturma</a:t>
            </a:r>
            <a:r>
              <a:rPr lang="tr-TR" dirty="0"/>
              <a:t>; akademik olarak yönlendirilmiş, düzenli ve amaçlı okul iklimini teşvik eder.</a:t>
            </a:r>
          </a:p>
          <a:p>
            <a:pPr lvl="0"/>
            <a:r>
              <a:rPr lang="tr-TR" b="1" dirty="0"/>
              <a:t>Okulda neler olup bittiğin bilme</a:t>
            </a:r>
            <a:r>
              <a:rPr lang="tr-TR" dirty="0"/>
              <a:t>; öğretmen ve öğrenciler ne yapıyorlar ve nasıl daha iyi yapabileceklerini bilir ve uygular.</a:t>
            </a:r>
          </a:p>
          <a:p>
            <a:pPr lvl="0"/>
            <a:r>
              <a:rPr lang="tr-TR" b="1" dirty="0"/>
              <a:t>Bilgili hareket etme</a:t>
            </a:r>
            <a:r>
              <a:rPr lang="tr-TR" dirty="0"/>
              <a:t>; farklı öğretmen kişiliği, tarzı ve öğretim stratejilerinde gerektiğinde yardımcı olarak devreye girer.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80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00002D-A40C-4311-BFC4-C8EB730C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3" y="365125"/>
            <a:ext cx="11405937" cy="1325563"/>
          </a:xfrm>
        </p:spPr>
        <p:txBody>
          <a:bodyPr>
            <a:normAutofit fontScale="90000"/>
          </a:bodyPr>
          <a:lstStyle/>
          <a:p>
            <a:r>
              <a:rPr lang="tr-TR" sz="4000" b="1" dirty="0">
                <a:latin typeface="+mn-lt"/>
              </a:rPr>
              <a:t>Bir yöneticiden beklenen lider özellikleri şöyle sıralanabilir</a:t>
            </a:r>
            <a:r>
              <a:rPr lang="tr-TR" sz="4000" b="1" dirty="0"/>
              <a:t>:</a:t>
            </a:r>
            <a:br>
              <a:rPr lang="tr-TR" b="1" i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40935-E4B6-42D8-BE72-19EC3B76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/>
              <a:t>Okuldaki </a:t>
            </a:r>
            <a:r>
              <a:rPr lang="tr-TR" dirty="0" err="1"/>
              <a:t>informal</a:t>
            </a:r>
            <a:r>
              <a:rPr lang="tr-TR" dirty="0"/>
              <a:t> grupları anlamalı, onları yönetmeli</a:t>
            </a:r>
          </a:p>
          <a:p>
            <a:pPr lvl="0"/>
            <a:r>
              <a:rPr lang="tr-TR" dirty="0"/>
              <a:t>Toplum kültürüne uygun bir değer sistemi kazanmış olmalı</a:t>
            </a:r>
          </a:p>
          <a:p>
            <a:pPr lvl="0"/>
            <a:r>
              <a:rPr lang="tr-TR" dirty="0"/>
              <a:t>Etkileme gücü olmalı, insanları etkileme yollarını iyi bilmeli</a:t>
            </a:r>
          </a:p>
          <a:p>
            <a:pPr lvl="0"/>
            <a:r>
              <a:rPr lang="tr-TR" dirty="0"/>
              <a:t>Liderlik eğitimi almış olmalı</a:t>
            </a:r>
          </a:p>
          <a:p>
            <a:pPr lvl="0"/>
            <a:r>
              <a:rPr lang="tr-TR" dirty="0"/>
              <a:t>Karizmatik olmalı</a:t>
            </a:r>
          </a:p>
          <a:p>
            <a:pPr lvl="0"/>
            <a:r>
              <a:rPr lang="tr-TR" dirty="0"/>
              <a:t>Başkalarının düşüncelerine saygılı olmalı</a:t>
            </a:r>
          </a:p>
          <a:p>
            <a:pPr lvl="0"/>
            <a:r>
              <a:rPr lang="tr-TR" dirty="0"/>
              <a:t>Farklı görüşlere tarafsız bir gözle bakmalı ve anlamaya çalışmalı</a:t>
            </a:r>
          </a:p>
          <a:p>
            <a:pPr lvl="0"/>
            <a:r>
              <a:rPr lang="tr-TR" dirty="0"/>
              <a:t>Başkalarının görüşlerini özgürce açıklamalarını engelleyecek davranışlardan kaçınmalı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203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440935-E4B6-42D8-BE72-19EC3B76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tr-TR" sz="3200" dirty="0"/>
              <a:t>İş birliğine açık olmalı</a:t>
            </a:r>
          </a:p>
          <a:p>
            <a:pPr lvl="0"/>
            <a:r>
              <a:rPr lang="tr-TR" sz="3200" dirty="0"/>
              <a:t>Birlikte çalıştığı insanlara karşı sevgi dolu ve dostça bir yaklaşım içinde olmalı</a:t>
            </a:r>
          </a:p>
          <a:p>
            <a:pPr lvl="0"/>
            <a:r>
              <a:rPr lang="tr-TR" sz="3200" dirty="0"/>
              <a:t>Yeni fikirlere açık olmalı, onları denemeye istekli davranmalı</a:t>
            </a:r>
          </a:p>
          <a:p>
            <a:pPr lvl="0"/>
            <a:r>
              <a:rPr lang="tr-TR" sz="3200" dirty="0"/>
              <a:t>Vizyon (öngörü) sahibi olmalı</a:t>
            </a:r>
          </a:p>
          <a:p>
            <a:pPr lvl="0"/>
            <a:r>
              <a:rPr lang="tr-TR" sz="3200" dirty="0"/>
              <a:t>İnsanlarla ilişki kurma yeteneğini geliştirmeli, kendini kontrol etmeli, kendini açma ve problem çözme becerisi kazanmalı</a:t>
            </a:r>
          </a:p>
          <a:p>
            <a:r>
              <a:rPr lang="tr-TR" sz="3200" dirty="0"/>
              <a:t>Olaylara çok yönlü bakmalı</a:t>
            </a:r>
          </a:p>
        </p:txBody>
      </p:sp>
    </p:spTree>
    <p:extLst>
      <p:ext uri="{BB962C8B-B14F-4D97-AF65-F5344CB8AC3E}">
        <p14:creationId xmlns:p14="http://schemas.microsoft.com/office/powerpoint/2010/main" val="184126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555</Words>
  <Application>Microsoft Office PowerPoint</Application>
  <PresentationFormat>Geniş ekran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YÖNETİCİLİĞİN ETİK İLKELERİ ve MESLEĞİN İTİBARI,  ETKİLİ YÖNETİCİNİN TEMEL ÖZELLİKLERİ </vt:lpstr>
      <vt:lpstr>YÖNETİCİNİN ETİK İLKELERİ </vt:lpstr>
      <vt:lpstr>PowerPoint Sunusu</vt:lpstr>
      <vt:lpstr>PowerPoint Sunusu</vt:lpstr>
      <vt:lpstr>YÖNETİCİ MESLEĞİNİN İTİBARI </vt:lpstr>
      <vt:lpstr>Okul yöneticisinin itibarının güçlendirilmesine yönelik öneriler </vt:lpstr>
      <vt:lpstr>ETKİLİ YÖNETİCİNİN TEMEL ÖZELLİKLERİ </vt:lpstr>
      <vt:lpstr>Bir yöneticiden beklenen lider özellikleri şöyle sıralanabilir: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YÖNETİCİLİĞİN ETİK İLKELERİ ve MESLEĞİN İTİBARI,  ETKİLİ YÖNETİCİNİN TEMEL ÖZELLİKLERİ </dc:title>
  <dc:creator>fatih ytp</dc:creator>
  <cp:lastModifiedBy>ömer şeker</cp:lastModifiedBy>
  <cp:revision>6</cp:revision>
  <dcterms:created xsi:type="dcterms:W3CDTF">2020-12-24T06:27:24Z</dcterms:created>
  <dcterms:modified xsi:type="dcterms:W3CDTF">2020-12-24T12:39:02Z</dcterms:modified>
</cp:coreProperties>
</file>