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66" r:id="rId4"/>
    <p:sldId id="267" r:id="rId5"/>
    <p:sldId id="258" r:id="rId6"/>
    <p:sldId id="259" r:id="rId7"/>
    <p:sldId id="260" r:id="rId8"/>
    <p:sldId id="261" r:id="rId9"/>
    <p:sldId id="262" r:id="rId10"/>
    <p:sldId id="263" r:id="rId11"/>
    <p:sldId id="270" r:id="rId12"/>
    <p:sldId id="268" r:id="rId13"/>
    <p:sldId id="269" r:id="rId14"/>
    <p:sldId id="273"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6DE146-4826-44E6-B772-A369AC5458B0}" type="datetimeFigureOut">
              <a:rPr lang="tr-TR" smtClean="0"/>
              <a:t>26.05.2021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4A4F18D-3AAD-4C20-A2C8-62D39F02C4EE}"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3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86DE146-4826-44E6-B772-A369AC5458B0}" type="datetimeFigureOut">
              <a:rPr lang="tr-TR" smtClean="0"/>
              <a:t>26.05.2021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A4F18D-3AAD-4C20-A2C8-62D39F02C4EE}" type="slidenum">
              <a:rPr lang="tr-TR" smtClean="0"/>
              <a:t>‹#›</a:t>
            </a:fld>
            <a:endParaRPr lang="tr-TR"/>
          </a:p>
        </p:txBody>
      </p:sp>
    </p:spTree>
    <p:extLst>
      <p:ext uri="{BB962C8B-B14F-4D97-AF65-F5344CB8AC3E}">
        <p14:creationId xmlns:p14="http://schemas.microsoft.com/office/powerpoint/2010/main" val="224273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86DE146-4826-44E6-B772-A369AC5458B0}" type="datetimeFigureOut">
              <a:rPr lang="tr-TR" smtClean="0"/>
              <a:t>26.05.2021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A4F18D-3AAD-4C20-A2C8-62D39F02C4EE}"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203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86DE146-4826-44E6-B772-A369AC5458B0}" type="datetimeFigureOut">
              <a:rPr lang="tr-TR" smtClean="0"/>
              <a:t>26.05.2021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A4F18D-3AAD-4C20-A2C8-62D39F02C4EE}"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255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86DE146-4826-44E6-B772-A369AC5458B0}" type="datetimeFigureOut">
              <a:rPr lang="tr-TR" smtClean="0"/>
              <a:t>26.05.2021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A4F18D-3AAD-4C20-A2C8-62D39F02C4EE}" type="slidenum">
              <a:rPr lang="tr-TR" smtClean="0"/>
              <a:t>‹#›</a:t>
            </a:fld>
            <a:endParaRPr lang="tr-TR"/>
          </a:p>
        </p:txBody>
      </p:sp>
    </p:spTree>
    <p:extLst>
      <p:ext uri="{BB962C8B-B14F-4D97-AF65-F5344CB8AC3E}">
        <p14:creationId xmlns:p14="http://schemas.microsoft.com/office/powerpoint/2010/main" val="143585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86DE146-4826-44E6-B772-A369AC5458B0}" type="datetimeFigureOut">
              <a:rPr lang="tr-TR" smtClean="0"/>
              <a:t>26.05.2021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A4F18D-3AAD-4C20-A2C8-62D39F02C4EE}"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3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86DE146-4826-44E6-B772-A369AC5458B0}" type="datetimeFigureOut">
              <a:rPr lang="tr-TR" smtClean="0"/>
              <a:t>26.05.2021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A4F18D-3AAD-4C20-A2C8-62D39F02C4EE}"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884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86DE146-4826-44E6-B772-A369AC5458B0}" type="datetimeFigureOut">
              <a:rPr lang="tr-TR" smtClean="0"/>
              <a:t>26.05.2021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A4F18D-3AAD-4C20-A2C8-62D39F02C4EE}"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011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86DE146-4826-44E6-B772-A369AC5458B0}" type="datetimeFigureOut">
              <a:rPr lang="tr-TR" smtClean="0"/>
              <a:t>26.05.2021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A4F18D-3AAD-4C20-A2C8-62D39F02C4EE}"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5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86DE146-4826-44E6-B772-A369AC5458B0}" type="datetimeFigureOut">
              <a:rPr lang="tr-TR" smtClean="0"/>
              <a:t>26.05.2021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A4F18D-3AAD-4C20-A2C8-62D39F02C4EE}" type="slidenum">
              <a:rPr lang="tr-TR" smtClean="0"/>
              <a:t>‹#›</a:t>
            </a:fld>
            <a:endParaRPr lang="tr-TR"/>
          </a:p>
        </p:txBody>
      </p:sp>
    </p:spTree>
    <p:extLst>
      <p:ext uri="{BB962C8B-B14F-4D97-AF65-F5344CB8AC3E}">
        <p14:creationId xmlns:p14="http://schemas.microsoft.com/office/powerpoint/2010/main" val="119213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86DE146-4826-44E6-B772-A369AC5458B0}" type="datetimeFigureOut">
              <a:rPr lang="tr-TR" smtClean="0"/>
              <a:t>26.05.2021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A4F18D-3AAD-4C20-A2C8-62D39F02C4EE}"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60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86DE146-4826-44E6-B772-A369AC5458B0}" type="datetimeFigureOut">
              <a:rPr lang="tr-TR" smtClean="0"/>
              <a:t>26.05.2021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A4F18D-3AAD-4C20-A2C8-62D39F02C4EE}" type="slidenum">
              <a:rPr lang="tr-TR" smtClean="0"/>
              <a:t>‹#›</a:t>
            </a:fld>
            <a:endParaRPr lang="tr-TR"/>
          </a:p>
        </p:txBody>
      </p:sp>
    </p:spTree>
    <p:extLst>
      <p:ext uri="{BB962C8B-B14F-4D97-AF65-F5344CB8AC3E}">
        <p14:creationId xmlns:p14="http://schemas.microsoft.com/office/powerpoint/2010/main" val="291537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86DE146-4826-44E6-B772-A369AC5458B0}" type="datetimeFigureOut">
              <a:rPr lang="tr-TR" smtClean="0"/>
              <a:t>26.05.2021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4A4F18D-3AAD-4C20-A2C8-62D39F02C4EE}"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15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86DE146-4826-44E6-B772-A369AC5458B0}" type="datetimeFigureOut">
              <a:rPr lang="tr-TR" smtClean="0"/>
              <a:t>26.05.2021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4A4F18D-3AAD-4C20-A2C8-62D39F02C4EE}"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63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DE146-4826-44E6-B772-A369AC5458B0}" type="datetimeFigureOut">
              <a:rPr lang="tr-TR" smtClean="0"/>
              <a:t>26.05.2021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4A4F18D-3AAD-4C20-A2C8-62D39F02C4EE}" type="slidenum">
              <a:rPr lang="tr-TR" smtClean="0"/>
              <a:t>‹#›</a:t>
            </a:fld>
            <a:endParaRPr lang="tr-TR"/>
          </a:p>
        </p:txBody>
      </p:sp>
    </p:spTree>
    <p:extLst>
      <p:ext uri="{BB962C8B-B14F-4D97-AF65-F5344CB8AC3E}">
        <p14:creationId xmlns:p14="http://schemas.microsoft.com/office/powerpoint/2010/main" val="230305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86DE146-4826-44E6-B772-A369AC5458B0}" type="datetimeFigureOut">
              <a:rPr lang="tr-TR" smtClean="0"/>
              <a:t>26.05.2021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A4F18D-3AAD-4C20-A2C8-62D39F02C4EE}"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897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86DE146-4826-44E6-B772-A369AC5458B0}" type="datetimeFigureOut">
              <a:rPr lang="tr-TR" smtClean="0"/>
              <a:t>26.05.2021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A4F18D-3AAD-4C20-A2C8-62D39F02C4EE}" type="slidenum">
              <a:rPr lang="tr-TR" smtClean="0"/>
              <a:t>‹#›</a:t>
            </a:fld>
            <a:endParaRPr lang="tr-TR"/>
          </a:p>
        </p:txBody>
      </p:sp>
    </p:spTree>
    <p:extLst>
      <p:ext uri="{BB962C8B-B14F-4D97-AF65-F5344CB8AC3E}">
        <p14:creationId xmlns:p14="http://schemas.microsoft.com/office/powerpoint/2010/main" val="209365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6DE146-4826-44E6-B772-A369AC5458B0}" type="datetimeFigureOut">
              <a:rPr lang="tr-TR" smtClean="0"/>
              <a:t>26.05.2021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A4F18D-3AAD-4C20-A2C8-62D39F02C4EE}" type="slidenum">
              <a:rPr lang="tr-TR" smtClean="0"/>
              <a:t>‹#›</a:t>
            </a:fld>
            <a:endParaRPr lang="tr-TR"/>
          </a:p>
        </p:txBody>
      </p:sp>
    </p:spTree>
    <p:extLst>
      <p:ext uri="{BB962C8B-B14F-4D97-AF65-F5344CB8AC3E}">
        <p14:creationId xmlns:p14="http://schemas.microsoft.com/office/powerpoint/2010/main" val="167284047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677885" y="1632858"/>
            <a:ext cx="6831639" cy="3525554"/>
          </a:xfrm>
          <a:prstGeom prst="rect">
            <a:avLst/>
          </a:prstGeom>
        </p:spPr>
      </p:pic>
      <p:sp>
        <p:nvSpPr>
          <p:cNvPr id="5" name="Dikdörtgen 4"/>
          <p:cNvSpPr/>
          <p:nvPr/>
        </p:nvSpPr>
        <p:spPr>
          <a:xfrm>
            <a:off x="1214845" y="0"/>
            <a:ext cx="9431383" cy="1323439"/>
          </a:xfrm>
          <a:prstGeom prst="rect">
            <a:avLst/>
          </a:prstGeom>
          <a:noFill/>
        </p:spPr>
        <p:txBody>
          <a:bodyPr wrap="square" lIns="91440" tIns="45720" rIns="91440" bIns="45720">
            <a:spAutoFit/>
          </a:bodyPr>
          <a:lstStyle/>
          <a:p>
            <a:pPr algn="ctr"/>
            <a:r>
              <a:rPr lang="tr-T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Kişisel Öğrenme Ağı</a:t>
            </a:r>
            <a:endParaRPr lang="tr-TR"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Dikdörtgen 7"/>
          <p:cNvSpPr/>
          <p:nvPr/>
        </p:nvSpPr>
        <p:spPr>
          <a:xfrm>
            <a:off x="4259404" y="5467831"/>
            <a:ext cx="4069191" cy="1169551"/>
          </a:xfrm>
          <a:prstGeom prst="rect">
            <a:avLst/>
          </a:prstGeom>
          <a:noFill/>
        </p:spPr>
        <p:txBody>
          <a:bodyPr wrap="none" lIns="91440" tIns="45720" rIns="91440" bIns="45720">
            <a:spAutoFit/>
          </a:bodyPr>
          <a:lstStyle/>
          <a:p>
            <a:pPr algn="ctr"/>
            <a:r>
              <a:rPr lang="tr-TR" sz="3500" b="1" dirty="0" smtClean="0">
                <a:ln w="0"/>
                <a:gradFill>
                  <a:gsLst>
                    <a:gs pos="21000">
                      <a:srgbClr val="53575C"/>
                    </a:gs>
                    <a:gs pos="88000">
                      <a:srgbClr val="C5C7CA"/>
                    </a:gs>
                  </a:gsLst>
                  <a:lin ang="5400000"/>
                </a:gradFill>
              </a:rPr>
              <a:t>Bayır İlk-Ortaokulu </a:t>
            </a:r>
          </a:p>
          <a:p>
            <a:pPr algn="ctr"/>
            <a:r>
              <a:rPr lang="tr-TR" sz="3500" b="1" dirty="0" smtClean="0">
                <a:ln w="0"/>
                <a:gradFill>
                  <a:gsLst>
                    <a:gs pos="21000">
                      <a:srgbClr val="53575C"/>
                    </a:gs>
                    <a:gs pos="88000">
                      <a:srgbClr val="C5C7CA"/>
                    </a:gs>
                  </a:gsLst>
                  <a:lin ang="5400000"/>
                </a:gradFill>
              </a:rPr>
              <a:t>(İmam Hatip)</a:t>
            </a:r>
            <a:endParaRPr lang="tr-TR" sz="35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134766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Unutmamalıyız ki ilgi alanımızdan sadece bir kişiyi takip etmek ve/veya dinlemek yeterli olmayacaktır. Herkesin durumlara farklı noktalardan baktığını biliyoruz. Bu nedenle aynı ilgi alanından farklı kişileri takip etmek ve bu kişilerin sayısını arttırmak gerekiyor.</a:t>
            </a:r>
          </a:p>
        </p:txBody>
      </p:sp>
      <p:sp>
        <p:nvSpPr>
          <p:cNvPr id="4" name="Dikdörtgen 3"/>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3592453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18932" y="1183980"/>
            <a:ext cx="10488272" cy="4920117"/>
          </a:xfrm>
          <a:prstGeom prst="rect">
            <a:avLst/>
          </a:prstGeom>
        </p:spPr>
      </p:pic>
      <p:sp>
        <p:nvSpPr>
          <p:cNvPr id="5" name="Dikdörtgen 4"/>
          <p:cNvSpPr/>
          <p:nvPr/>
        </p:nvSpPr>
        <p:spPr>
          <a:xfrm>
            <a:off x="1696675" y="407015"/>
            <a:ext cx="853278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5400" b="1" dirty="0" smtClean="0">
                <a:ln/>
                <a:solidFill>
                  <a:schemeClr val="accent3"/>
                </a:solidFill>
              </a:rPr>
              <a:t>BAZI ÖĞRENME AĞLARI</a:t>
            </a:r>
            <a:endParaRPr lang="tr-TR" sz="5400" b="1" dirty="0">
              <a:ln/>
              <a:solidFill>
                <a:schemeClr val="accent3"/>
              </a:solidFill>
            </a:endParaRPr>
          </a:p>
        </p:txBody>
      </p:sp>
      <p:sp>
        <p:nvSpPr>
          <p:cNvPr id="7" name="Dikdörtgen 6"/>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1347650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Eğitim </a:t>
            </a:r>
            <a:r>
              <a:rPr lang="tr-TR" b="1" dirty="0" err="1"/>
              <a:t>bloglarını</a:t>
            </a:r>
            <a:r>
              <a:rPr lang="tr-TR" b="1" dirty="0"/>
              <a:t> okuyun. </a:t>
            </a:r>
            <a:br>
              <a:rPr lang="tr-TR" b="1" dirty="0"/>
            </a:br>
            <a:endParaRPr lang="tr-TR" dirty="0"/>
          </a:p>
        </p:txBody>
      </p:sp>
      <p:sp>
        <p:nvSpPr>
          <p:cNvPr id="3" name="İçerik Yer Tutucusu 2"/>
          <p:cNvSpPr>
            <a:spLocks noGrp="1"/>
          </p:cNvSpPr>
          <p:nvPr>
            <p:ph idx="1"/>
          </p:nvPr>
        </p:nvSpPr>
        <p:spPr/>
        <p:txBody>
          <a:bodyPr/>
          <a:lstStyle/>
          <a:p>
            <a:r>
              <a:rPr lang="tr-TR" b="1" dirty="0" smtClean="0"/>
              <a:t>Eğitim </a:t>
            </a:r>
            <a:r>
              <a:rPr lang="tr-TR" b="1" dirty="0" err="1" smtClean="0"/>
              <a:t>bloglarını</a:t>
            </a:r>
            <a:r>
              <a:rPr lang="tr-TR" b="1" dirty="0" smtClean="0"/>
              <a:t> okuyun. </a:t>
            </a:r>
          </a:p>
          <a:p>
            <a:r>
              <a:rPr lang="tr-TR" dirty="0"/>
              <a:t>Devir paylaşım ve bilginin yayılması devri. Sınıf içindeki uygulamalarınızı, </a:t>
            </a:r>
            <a:r>
              <a:rPr lang="tr-TR" dirty="0" err="1"/>
              <a:t>inovatif</a:t>
            </a:r>
            <a:r>
              <a:rPr lang="tr-TR" dirty="0"/>
              <a:t> fikirlerinizi </a:t>
            </a:r>
            <a:r>
              <a:rPr lang="tr-TR" dirty="0" err="1"/>
              <a:t>blogunuzda</a:t>
            </a:r>
            <a:r>
              <a:rPr lang="tr-TR" dirty="0"/>
              <a:t> paylaşarak çok geniş bir kitlenin yararlanmasını sağlayabilirsiniz.  Sizin ve öğrencilerinizin paylaşım yapacağı sınıf </a:t>
            </a:r>
            <a:r>
              <a:rPr lang="tr-TR" dirty="0" err="1"/>
              <a:t>bloglarınızı</a:t>
            </a:r>
            <a:r>
              <a:rPr lang="tr-TR" dirty="0"/>
              <a:t> açabilir, sürece öğrencilerinizi de dahil edebilirsiniz</a:t>
            </a:r>
          </a:p>
        </p:txBody>
      </p:sp>
      <p:sp>
        <p:nvSpPr>
          <p:cNvPr id="4" name="Dikdörtgen 3"/>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1734335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Web Seminerlerine (</a:t>
            </a:r>
            <a:r>
              <a:rPr lang="tr-TR" b="1" dirty="0" err="1"/>
              <a:t>webinar</a:t>
            </a:r>
            <a:r>
              <a:rPr lang="tr-TR" b="1" dirty="0"/>
              <a:t>)  katılın</a:t>
            </a:r>
            <a:endParaRPr lang="tr-TR" dirty="0"/>
          </a:p>
        </p:txBody>
      </p:sp>
      <p:sp>
        <p:nvSpPr>
          <p:cNvPr id="3" name="İçerik Yer Tutucusu 2"/>
          <p:cNvSpPr>
            <a:spLocks noGrp="1"/>
          </p:cNvSpPr>
          <p:nvPr>
            <p:ph idx="1"/>
          </p:nvPr>
        </p:nvSpPr>
        <p:spPr/>
        <p:txBody>
          <a:bodyPr/>
          <a:lstStyle/>
          <a:p>
            <a:pPr fontAlgn="base"/>
            <a:r>
              <a:rPr lang="tr-TR" dirty="0"/>
              <a:t>Web seminerleri internet üzerinden video konferans araçları kullanarak yapılan online seminer yada atölye çalışmalarıdır. İstediğiniz yerden katılabilmeniz, interaktif olması, ücretsiz çok fazla seçenek sunulması ve ilgi duyduğunuz alanda eğitim alabilmeniz web seminerlerinin en önemli avantajlarındandır.</a:t>
            </a:r>
          </a:p>
          <a:p>
            <a:r>
              <a:rPr lang="tr-TR" dirty="0"/>
              <a:t/>
            </a:r>
            <a:br>
              <a:rPr lang="tr-TR" dirty="0"/>
            </a:br>
            <a:endParaRPr lang="tr-TR" dirty="0"/>
          </a:p>
        </p:txBody>
      </p:sp>
      <p:sp>
        <p:nvSpPr>
          <p:cNvPr id="4" name="Dikdörtgen 3"/>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342087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195932" y="1549400"/>
            <a:ext cx="10329862" cy="3267075"/>
          </a:xfrm>
        </p:spPr>
        <p:txBody>
          <a:bodyPr>
            <a:noAutofit/>
          </a:bodyPr>
          <a:lstStyle/>
          <a:p>
            <a:pPr algn="l">
              <a:lnSpc>
                <a:spcPct val="150000"/>
              </a:lnSpc>
            </a:pPr>
            <a:r>
              <a:rPr lang="tr-TR" sz="2500" dirty="0" smtClean="0"/>
              <a:t>&gt;E-kitap ve e-dergileri okuyabilirsiniz.</a:t>
            </a:r>
            <a:br>
              <a:rPr lang="tr-TR" sz="2500" dirty="0" smtClean="0"/>
            </a:br>
            <a:r>
              <a:rPr lang="tr-TR" sz="2500" dirty="0" smtClean="0"/>
              <a:t>&gt;Sosyal medyada alanında uzman eğitim yazarlarını takip edebilirsiniz.</a:t>
            </a:r>
            <a:br>
              <a:rPr lang="tr-TR" sz="2500" dirty="0" smtClean="0"/>
            </a:br>
            <a:r>
              <a:rPr lang="tr-TR" sz="2500" dirty="0" smtClean="0"/>
              <a:t>&gt;Sanal </a:t>
            </a:r>
            <a:r>
              <a:rPr lang="tr-TR" sz="2500" dirty="0"/>
              <a:t>müze turlarıyla gezintiye </a:t>
            </a:r>
            <a:r>
              <a:rPr lang="tr-TR" sz="2500" dirty="0" smtClean="0"/>
              <a:t>çıkabilirsiniz.</a:t>
            </a:r>
            <a:br>
              <a:rPr lang="tr-TR" sz="2500" dirty="0" smtClean="0"/>
            </a:br>
            <a:r>
              <a:rPr lang="tr-TR" sz="2500" dirty="0" smtClean="0"/>
              <a:t>&gt;Bir enstrüman aletinin tarihini öğrenip çalabilirsiniz.</a:t>
            </a:r>
            <a:br>
              <a:rPr lang="tr-TR" sz="2500" dirty="0" smtClean="0"/>
            </a:br>
            <a:r>
              <a:rPr lang="tr-TR" sz="2500" dirty="0" smtClean="0"/>
              <a:t>&gt;Bitkiler hakkında bilgi toplayıp yetiştirebilirsiniz. </a:t>
            </a:r>
            <a:br>
              <a:rPr lang="tr-TR" sz="2500" dirty="0" smtClean="0"/>
            </a:br>
            <a:r>
              <a:rPr lang="tr-TR" sz="2500" dirty="0" smtClean="0"/>
              <a:t>&gt;Yeni bir dil öğrenebilirsiniz.</a:t>
            </a:r>
            <a:br>
              <a:rPr lang="tr-TR" sz="2500" dirty="0" smtClean="0"/>
            </a:br>
            <a:r>
              <a:rPr lang="tr-TR" sz="2500" dirty="0" smtClean="0"/>
              <a:t>&gt;Bir müzik listesi oluşturup paylaşabilirsiniz.</a:t>
            </a:r>
            <a:br>
              <a:rPr lang="tr-TR" sz="2500" dirty="0" smtClean="0"/>
            </a:br>
            <a:r>
              <a:rPr lang="tr-TR" sz="2500" dirty="0" smtClean="0"/>
              <a:t>&gt;Beğendiğiniz bir yönetmenin filmlerini izleyebilirsiniz.</a:t>
            </a:r>
            <a:br>
              <a:rPr lang="tr-TR" sz="2500" dirty="0" smtClean="0"/>
            </a:br>
            <a:r>
              <a:rPr lang="tr-TR" sz="2500" dirty="0" smtClean="0"/>
              <a:t>&gt;Bir yemek tarifi öğrenip pişirebilirsiniz.</a:t>
            </a:r>
            <a:endParaRPr lang="tr-TR" sz="2500" dirty="0"/>
          </a:p>
        </p:txBody>
      </p:sp>
      <p:sp>
        <p:nvSpPr>
          <p:cNvPr id="3" name="Dikdörtgen 2"/>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pic>
        <p:nvPicPr>
          <p:cNvPr id="4" name="Resim 3"/>
          <p:cNvPicPr>
            <a:picLocks noChangeAspect="1"/>
          </p:cNvPicPr>
          <p:nvPr/>
        </p:nvPicPr>
        <p:blipFill>
          <a:blip r:embed="rId2"/>
          <a:stretch>
            <a:fillRect/>
          </a:stretch>
        </p:blipFill>
        <p:spPr>
          <a:xfrm>
            <a:off x="8065738" y="1737358"/>
            <a:ext cx="3259759" cy="4250065"/>
          </a:xfrm>
          <a:prstGeom prst="rect">
            <a:avLst/>
          </a:prstGeom>
        </p:spPr>
      </p:pic>
    </p:spTree>
    <p:extLst>
      <p:ext uri="{BB962C8B-B14F-4D97-AF65-F5344CB8AC3E}">
        <p14:creationId xmlns:p14="http://schemas.microsoft.com/office/powerpoint/2010/main" val="1141512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Kişisel öğrenme ağınızı oluşturmak zaman alacak ve mesleğe devam ettikçe o da gelişmeye devam edecektir. Ancak şurası apaçık ortadadır ki öğretmenliğinizi bir üst seviyeye taşımanıza çok büyük katkısı olacaktır. Bu sayede pek çok kişiden ilham alacak ve günlük hayatınızda ulaşamayacağınız pek çok kişiye de ilham verebileceksiniz. </a:t>
            </a:r>
          </a:p>
        </p:txBody>
      </p:sp>
      <p:sp>
        <p:nvSpPr>
          <p:cNvPr id="4" name="Dikdörtgen 3"/>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108908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9253" y="1605264"/>
            <a:ext cx="10202815" cy="1303867"/>
          </a:xfrm>
        </p:spPr>
        <p:txBody>
          <a:bodyPr>
            <a:normAutofit fontScale="90000"/>
          </a:bodyPr>
          <a:lstStyle/>
          <a:p>
            <a:pPr algn="l"/>
            <a:r>
              <a:rPr lang="tr-TR" dirty="0">
                <a:solidFill>
                  <a:srgbClr val="FF0000"/>
                </a:solidFill>
              </a:rPr>
              <a:t>Öğrenmek uzun bir yolculuktur, </a:t>
            </a:r>
            <a:r>
              <a:rPr lang="tr-TR" dirty="0" smtClean="0">
                <a:solidFill>
                  <a:srgbClr val="FF0000"/>
                </a:solidFill>
              </a:rPr>
              <a:t/>
            </a:r>
            <a:br>
              <a:rPr lang="tr-TR" dirty="0" smtClean="0">
                <a:solidFill>
                  <a:srgbClr val="FF0000"/>
                </a:solidFill>
              </a:rPr>
            </a:br>
            <a:r>
              <a:rPr lang="tr-TR" dirty="0">
                <a:solidFill>
                  <a:srgbClr val="FF0000"/>
                </a:solidFill>
              </a:rPr>
              <a:t> </a:t>
            </a:r>
            <a:r>
              <a:rPr lang="tr-TR" dirty="0" smtClean="0">
                <a:solidFill>
                  <a:srgbClr val="FF0000"/>
                </a:solidFill>
              </a:rPr>
              <a:t>                                     </a:t>
            </a:r>
            <a:r>
              <a:rPr lang="tr-TR" dirty="0" smtClean="0">
                <a:solidFill>
                  <a:srgbClr val="FF0000"/>
                </a:solidFill>
              </a:rPr>
              <a:t>bol </a:t>
            </a:r>
            <a:r>
              <a:rPr lang="tr-TR" dirty="0">
                <a:solidFill>
                  <a:srgbClr val="FF0000"/>
                </a:solidFill>
              </a:rPr>
              <a:t>ilhamlı </a:t>
            </a:r>
            <a:r>
              <a:rPr lang="tr-TR" dirty="0" smtClean="0">
                <a:solidFill>
                  <a:srgbClr val="FF0000"/>
                </a:solidFill>
              </a:rPr>
              <a:t>yolculuklar.</a:t>
            </a:r>
            <a:r>
              <a:rPr lang="tr-TR" dirty="0">
                <a:solidFill>
                  <a:srgbClr val="FF0000"/>
                </a:solidFill>
              </a:rPr>
              <a:t/>
            </a:r>
            <a:br>
              <a:rPr lang="tr-TR" dirty="0">
                <a:solidFill>
                  <a:srgbClr val="FF0000"/>
                </a:solidFill>
              </a:rPr>
            </a:br>
            <a:endParaRPr lang="tr-TR" dirty="0">
              <a:solidFill>
                <a:srgbClr val="FF0000"/>
              </a:solidFill>
            </a:endParaRPr>
          </a:p>
        </p:txBody>
      </p:sp>
      <p:sp>
        <p:nvSpPr>
          <p:cNvPr id="5" name="Dikdörtgen 4"/>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
        <p:nvSpPr>
          <p:cNvPr id="9" name="Dikdörtgen 8"/>
          <p:cNvSpPr/>
          <p:nvPr/>
        </p:nvSpPr>
        <p:spPr>
          <a:xfrm>
            <a:off x="1449253" y="3265003"/>
            <a:ext cx="9431383" cy="1631216"/>
          </a:xfrm>
          <a:prstGeom prst="rect">
            <a:avLst/>
          </a:prstGeom>
          <a:noFill/>
        </p:spPr>
        <p:txBody>
          <a:bodyPr wrap="square" lIns="91440" tIns="45720" rIns="91440" bIns="45720">
            <a:spAutoFit/>
          </a:bodyPr>
          <a:lstStyle/>
          <a:p>
            <a:pPr algn="ctr"/>
            <a:r>
              <a:rPr lang="tr-TR" sz="5000" b="1" dirty="0" smtClean="0">
                <a:ln w="9525">
                  <a:solidFill>
                    <a:schemeClr val="bg1"/>
                  </a:solidFill>
                  <a:prstDash val="solid"/>
                </a:ln>
                <a:effectLst>
                  <a:outerShdw blurRad="12700" dist="38100" dir="2700000" algn="tl" rotWithShape="0">
                    <a:schemeClr val="bg1">
                      <a:lumMod val="50000"/>
                    </a:schemeClr>
                  </a:outerShdw>
                </a:effectLst>
              </a:rPr>
              <a:t>DİNLEDİĞİNİZ İÇİN TEŞEKKÜRLER</a:t>
            </a:r>
            <a:endParaRPr lang="tr-TR" sz="5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100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KİŞİSEL ÖĞRENME </a:t>
            </a:r>
            <a:r>
              <a:rPr lang="tr-TR" dirty="0" smtClean="0"/>
              <a:t>AĞI </a:t>
            </a:r>
            <a:endParaRPr lang="tr-TR" dirty="0"/>
          </a:p>
        </p:txBody>
      </p:sp>
      <p:sp>
        <p:nvSpPr>
          <p:cNvPr id="3" name="İçerik Yer Tutucusu 2"/>
          <p:cNvSpPr>
            <a:spLocks noGrp="1"/>
          </p:cNvSpPr>
          <p:nvPr>
            <p:ph sz="half" idx="1"/>
          </p:nvPr>
        </p:nvSpPr>
        <p:spPr>
          <a:xfrm>
            <a:off x="1045029" y="2394857"/>
            <a:ext cx="6283234" cy="4122057"/>
          </a:xfrm>
        </p:spPr>
        <p:txBody>
          <a:bodyPr>
            <a:normAutofit/>
          </a:bodyPr>
          <a:lstStyle/>
          <a:p>
            <a:r>
              <a:rPr lang="tr-TR" sz="2100" dirty="0"/>
              <a:t>Her bireyin ilgi alanları birbirinden farklı. İlgi alanlarımız ile alakalı konuları araştırmak daha büyük bir keyif veriyor. </a:t>
            </a:r>
            <a:endParaRPr lang="tr-TR" sz="2100" dirty="0" smtClean="0"/>
          </a:p>
          <a:p>
            <a:r>
              <a:rPr lang="tr-TR" sz="2100" dirty="0" smtClean="0"/>
              <a:t>Örneğin bazı kişiler için </a:t>
            </a:r>
            <a:r>
              <a:rPr lang="tr-TR" sz="2100" dirty="0"/>
              <a:t>öğrenme ile ilgili yeni bir araştırma görmek, okumak, üzerine düşünmek, transfer etmeye çalışmak ve içselleştirmeye çalışmak büyük bir haz </a:t>
            </a:r>
            <a:r>
              <a:rPr lang="tr-TR" sz="2100" dirty="0" smtClean="0"/>
              <a:t>verebilir. </a:t>
            </a:r>
          </a:p>
          <a:p>
            <a:r>
              <a:rPr lang="tr-TR" sz="2100" dirty="0" smtClean="0"/>
              <a:t>Bazı </a:t>
            </a:r>
            <a:r>
              <a:rPr lang="tr-TR" sz="2100" dirty="0"/>
              <a:t>kişiler için ise yeni bir şarkı keşfetmek bu hazzı verebilir. Başkaları için ise felsefi bir bakış açısı geliştirmek ve bu konunun üzerine konuşmak aynı keyfi verebilir.</a:t>
            </a:r>
          </a:p>
        </p:txBody>
      </p:sp>
      <p:pic>
        <p:nvPicPr>
          <p:cNvPr id="6" name="Picture 2" descr="Flipped Classroom y Personal Learning Environments : la conexión | The  Flipped Classroo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80069" y="2560320"/>
            <a:ext cx="4502329" cy="3531007"/>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339540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KİŞİSEL ÖĞRENME AĞI NEDİR</a:t>
            </a:r>
            <a:r>
              <a:rPr lang="tr-TR" dirty="0"/>
              <a:t>?</a:t>
            </a:r>
          </a:p>
        </p:txBody>
      </p:sp>
      <p:sp>
        <p:nvSpPr>
          <p:cNvPr id="3" name="İçerik Yer Tutucusu 2"/>
          <p:cNvSpPr>
            <a:spLocks noGrp="1"/>
          </p:cNvSpPr>
          <p:nvPr>
            <p:ph idx="1"/>
          </p:nvPr>
        </p:nvSpPr>
        <p:spPr/>
        <p:txBody>
          <a:bodyPr/>
          <a:lstStyle/>
          <a:p>
            <a:r>
              <a:rPr lang="tr-TR" dirty="0"/>
              <a:t>Kişisel öğrenme ağı, sosyal medyayı ve teknolojiyi kullanarak, dünyanın her yerinden uzmanları ve eğitimcileri takip ederek, onlarla iletişim kurarak ve işbirliği yaparak oluşturulan öğrenme ağıdır. Bu ağlarda her eğitimci bir bilgi kaynağıdır. Bu ağı her eğitimci kendi ilgi ve uzmanlık alanına göre oluşturduğu için her öğrenme ağı diğerinden farklıdır. Bu ağ sayesinde dünyanın neresinde olursanız olun, saat kaç olursa olsun, sorunuza cevap bulabilirsiniz, farklı sınıflarda neler olduğunu görebilirsiniz, deneyiminizi paylaşabilirsiniz. Bu ağın en güzel tarafı 7/24 açık olmasıdır. </a:t>
            </a:r>
          </a:p>
        </p:txBody>
      </p:sp>
      <p:sp>
        <p:nvSpPr>
          <p:cNvPr id="4" name="Dikdörtgen 3"/>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793927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2611" y="1165015"/>
            <a:ext cx="5469466" cy="4893735"/>
          </a:xfrm>
        </p:spPr>
        <p:txBody>
          <a:bodyPr>
            <a:normAutofit/>
          </a:bodyPr>
          <a:lstStyle/>
          <a:p>
            <a:r>
              <a:rPr lang="tr-TR" dirty="0"/>
              <a:t>Mesleki paylaşımlar ve iyi örnekler için sadece aynı okulda çalıştığınız öğretmenler ve yöneticilerle mi yetiniyorsunuz? Her eğitimcinin bir diğerinden öğreneceği çok şey </a:t>
            </a:r>
            <a:r>
              <a:rPr lang="tr-TR" dirty="0" smtClean="0"/>
              <a:t>vardır. Eğitimdeki </a:t>
            </a:r>
            <a:r>
              <a:rPr lang="tr-TR" dirty="0"/>
              <a:t>trendleri yakından takip eder, dünya/ülke çapında pek çok bağlantı kurma fırsatı yakalarsınız. Takip etmenin yanı sıra  beğendiklerinizi paylaşarak, yorum yaparak ve çalışmalarınızla ilgili paylaşımlar yaparak diğer öğretmenlerin öğrenme ağlarına katkıda bulunabilirsiniz. </a:t>
            </a:r>
          </a:p>
        </p:txBody>
      </p:sp>
      <p:sp>
        <p:nvSpPr>
          <p:cNvPr id="4" name="Dikdörtgen 3"/>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pic>
        <p:nvPicPr>
          <p:cNvPr id="5122" name="Picture 2" descr="PLN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525" y="1635786"/>
            <a:ext cx="3922967" cy="287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964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18668" y="899887"/>
            <a:ext cx="6062132" cy="4975980"/>
          </a:xfrm>
        </p:spPr>
        <p:txBody>
          <a:bodyPr/>
          <a:lstStyle/>
          <a:p>
            <a:r>
              <a:rPr lang="tr-TR" dirty="0" smtClean="0"/>
              <a:t>Kişisel Öğrenme Ağı oluşturmak </a:t>
            </a:r>
            <a:r>
              <a:rPr lang="tr-TR" dirty="0"/>
              <a:t>için çevremizdeki kişilerin ilgili alanlarını öğrenmek ile işe başlayabiliriz. Bu alanları öğrenirken bir taraftan ise kendimizi geliştirmek ve güçlendirmek istediğimiz noktaları belirlemeliyiz.</a:t>
            </a:r>
          </a:p>
        </p:txBody>
      </p:sp>
      <p:sp>
        <p:nvSpPr>
          <p:cNvPr id="5" name="Metin Yer Tutucusu 4"/>
          <p:cNvSpPr>
            <a:spLocks noGrp="1"/>
          </p:cNvSpPr>
          <p:nvPr>
            <p:ph type="body" sz="half" idx="2"/>
          </p:nvPr>
        </p:nvSpPr>
        <p:spPr/>
        <p:txBody>
          <a:bodyPr/>
          <a:lstStyle/>
          <a:p>
            <a:endParaRPr lang="tr-TR" dirty="0"/>
          </a:p>
        </p:txBody>
      </p:sp>
      <p:pic>
        <p:nvPicPr>
          <p:cNvPr id="6" name="Picture 4" descr="Tecnología, Aprendizaje y Educación: PLE (Personal Learning Environment) o  Entorno Personal de Aprendiza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40" y="1770744"/>
            <a:ext cx="4436927" cy="4105123"/>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3999333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875211"/>
            <a:ext cx="9601196" cy="3701687"/>
          </a:xfrm>
        </p:spPr>
        <p:txBody>
          <a:bodyPr/>
          <a:lstStyle/>
          <a:p>
            <a:r>
              <a:rPr lang="tr-TR" dirty="0"/>
              <a:t>Çevremizdeki kişilerin ilgi alanları ile bizim geliştirmek istediğimiz alanların eşleştiği noktaları not almalıyız. Bu sayede hangi alan ile ilgili kiminle konuşabileceğimizi, kime danışabileceğimizi ve ulaşabileceğimizi bilebiliriz.</a:t>
            </a:r>
          </a:p>
        </p:txBody>
      </p:sp>
      <p:pic>
        <p:nvPicPr>
          <p:cNvPr id="1026" name="Picture 2" descr="not-al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638" y="2573381"/>
            <a:ext cx="7055122" cy="352756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4208996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3778" y="688943"/>
            <a:ext cx="9899468" cy="3318936"/>
          </a:xfrm>
        </p:spPr>
        <p:txBody>
          <a:bodyPr/>
          <a:lstStyle/>
          <a:p>
            <a:r>
              <a:rPr lang="tr-TR" dirty="0"/>
              <a:t>Karşılığında ise kendi ilgi alanlarımızı paylaşabiliriz. Ancak bulunduğumuz çevre hiç kimse için yeterli olmayacaktır. Doğamız gereği sosyal çevremiz kısıtlı kalabiliyor. Bu durum da bize ağımızı genişletmemiz gerektiğini söylüyor</a:t>
            </a:r>
            <a:r>
              <a:rPr lang="tr-TR" dirty="0" smtClean="0"/>
              <a:t>. Bu konuda kendimize ait oluşturduğumuz alanları ve ağları gözden geçirmeliyiz.</a:t>
            </a:r>
            <a:endParaRPr lang="tr-TR" dirty="0"/>
          </a:p>
        </p:txBody>
      </p:sp>
      <p:pic>
        <p:nvPicPr>
          <p:cNvPr id="2050" name="Picture 2" descr="iş ağı, iş ağı geliştirmek, iş ağı geliştirme, iş ağı kurma, network, iş,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41" y="2495005"/>
            <a:ext cx="5866402" cy="351984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2538762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70920" y="982131"/>
            <a:ext cx="6141960" cy="4893735"/>
          </a:xfrm>
        </p:spPr>
        <p:txBody>
          <a:bodyPr/>
          <a:lstStyle/>
          <a:p>
            <a:r>
              <a:rPr lang="tr-TR" dirty="0" smtClean="0"/>
              <a:t>Kimlerin </a:t>
            </a:r>
            <a:r>
              <a:rPr lang="tr-TR" dirty="0"/>
              <a:t>hangi alanlarda paylaşımlar yaptığını kontrol edebiliriz. Ağımızdaki kişiler neler paylaşıyor? Neler üretiyorlar? İlgi alanlarımla ilgili neler görebilirim? Ardından eksik kaldığını düşündüğümüz noktalar için, öne çıkan kişileri takip etmeye başlayabiliriz. </a:t>
            </a:r>
            <a:r>
              <a:rPr lang="tr-TR" dirty="0" smtClean="0"/>
              <a:t>Bu </a:t>
            </a:r>
            <a:r>
              <a:rPr lang="tr-TR" dirty="0"/>
              <a:t>kişilerin paylaşımları ile yenilikleri takip etmek bizi ilgi alanlarımız konusunda güncel tutacaktır.</a:t>
            </a:r>
          </a:p>
        </p:txBody>
      </p:sp>
      <p:pic>
        <p:nvPicPr>
          <p:cNvPr id="6" name="Picture 4" descr="3 Ways to Instantly Grow Your Personal Learning Network | EdSurge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92" y="1802673"/>
            <a:ext cx="4769122" cy="3043647"/>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2341230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 Zamanla çevremizdeki kişiler ile başlayan paylaşım grupları ve toplantıları oluşturabiliriz. Bu gruplarda güncel olan konuları herkes ilgi alanına göre paylaşabilir. Gruplarda belli konular seçilerek tartışılabilir ve farklı bakış açılarını görerek kendimizi geliştirebiliriz. Ardından bu </a:t>
            </a:r>
            <a:r>
              <a:rPr lang="tr-TR" dirty="0" smtClean="0"/>
              <a:t>gruplara çevremizden veya </a:t>
            </a:r>
            <a:r>
              <a:rPr lang="tr-TR" dirty="0"/>
              <a:t>sosyal medyadan takip ettiğimiz kişileri davet ederek genişletebiliriz</a:t>
            </a:r>
          </a:p>
        </p:txBody>
      </p:sp>
      <p:sp>
        <p:nvSpPr>
          <p:cNvPr id="4" name="Dikdörtgen 3"/>
          <p:cNvSpPr/>
          <p:nvPr/>
        </p:nvSpPr>
        <p:spPr>
          <a:xfrm>
            <a:off x="2673986" y="5980372"/>
            <a:ext cx="6844025" cy="400110"/>
          </a:xfrm>
          <a:prstGeom prst="rect">
            <a:avLst/>
          </a:prstGeom>
          <a:noFill/>
        </p:spPr>
        <p:txBody>
          <a:bodyPr wrap="square" lIns="91440" tIns="45720" rIns="91440" bIns="45720">
            <a:spAutoFit/>
          </a:bodyPr>
          <a:lstStyle/>
          <a:p>
            <a:pPr algn="ctr"/>
            <a:r>
              <a:rPr lang="tr-TR" sz="2000" b="1" dirty="0" smtClean="0">
                <a:ln w="0"/>
                <a:gradFill>
                  <a:gsLst>
                    <a:gs pos="21000">
                      <a:srgbClr val="53575C"/>
                    </a:gs>
                    <a:gs pos="88000">
                      <a:srgbClr val="C5C7CA"/>
                    </a:gs>
                  </a:gsLst>
                  <a:lin ang="5400000"/>
                </a:gradFill>
              </a:rPr>
              <a:t>Bayır İlk-Ortaokulu </a:t>
            </a:r>
            <a:r>
              <a:rPr lang="tr-TR" sz="2000" b="1" dirty="0" smtClean="0">
                <a:ln w="0"/>
                <a:gradFill>
                  <a:gsLst>
                    <a:gs pos="21000">
                      <a:srgbClr val="53575C"/>
                    </a:gs>
                    <a:gs pos="88000">
                      <a:srgbClr val="C5C7CA"/>
                    </a:gs>
                  </a:gsLst>
                  <a:lin ang="5400000"/>
                </a:gradFill>
              </a:rPr>
              <a:t>(</a:t>
            </a:r>
            <a:r>
              <a:rPr lang="tr-TR" sz="2000" b="1" dirty="0" smtClean="0">
                <a:ln w="0"/>
                <a:gradFill>
                  <a:gsLst>
                    <a:gs pos="21000">
                      <a:srgbClr val="53575C"/>
                    </a:gs>
                    <a:gs pos="88000">
                      <a:srgbClr val="C5C7CA"/>
                    </a:gs>
                  </a:gsLst>
                  <a:lin ang="5400000"/>
                </a:gradFill>
              </a:rPr>
              <a:t>İmam Hatip)</a:t>
            </a:r>
            <a:endParaRPr lang="tr-TR" sz="2000" b="1" dirty="0">
              <a:ln w="0"/>
              <a:gradFill>
                <a:gsLst>
                  <a:gs pos="21000">
                    <a:srgbClr val="53575C"/>
                  </a:gs>
                  <a:gs pos="88000">
                    <a:srgbClr val="C5C7CA"/>
                  </a:gs>
                </a:gsLst>
                <a:lin ang="5400000"/>
              </a:gradFill>
            </a:endParaRPr>
          </a:p>
        </p:txBody>
      </p:sp>
      <p:pic>
        <p:nvPicPr>
          <p:cNvPr id="6146" name="Picture 2" descr="http://www.crowe-associates.co.uk/wp-content/uploads/2017/05/Networ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45" y="1675468"/>
            <a:ext cx="4891423" cy="350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227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Integral</Template>
  <TotalTime>125</TotalTime>
  <Words>808</Words>
  <Application>Microsoft Office PowerPoint</Application>
  <PresentationFormat>Geniş ekran</PresentationFormat>
  <Paragraphs>42</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Arial</vt:lpstr>
      <vt:lpstr>Garamond</vt:lpstr>
      <vt:lpstr>Organik</vt:lpstr>
      <vt:lpstr>PowerPoint Sunusu</vt:lpstr>
      <vt:lpstr>KİŞİSEL ÖĞRENME AĞI </vt:lpstr>
      <vt:lpstr>KİŞİSEL ÖĞRENME AĞI NEDİR?</vt:lpstr>
      <vt:lpstr>PowerPoint Sunusu</vt:lpstr>
      <vt:lpstr>PowerPoint Sunusu</vt:lpstr>
      <vt:lpstr>PowerPoint Sunusu</vt:lpstr>
      <vt:lpstr>PowerPoint Sunusu</vt:lpstr>
      <vt:lpstr>PowerPoint Sunusu</vt:lpstr>
      <vt:lpstr>PowerPoint Sunusu</vt:lpstr>
      <vt:lpstr>PowerPoint Sunusu</vt:lpstr>
      <vt:lpstr>PowerPoint Sunusu</vt:lpstr>
      <vt:lpstr>Eğitim bloglarını okuyun.  </vt:lpstr>
      <vt:lpstr>Web Seminerlerine (webinar)  katılın</vt:lpstr>
      <vt:lpstr>&gt;E-kitap ve e-dergileri okuyabilirsiniz. &gt;Sosyal medyada alanında uzman eğitim yazarlarını takip edebilirsiniz. &gt;Sanal müze turlarıyla gezintiye çıkabilirsiniz. &gt;Bir enstrüman aletinin tarihini öğrenip çalabilirsiniz. &gt;Bitkiler hakkında bilgi toplayıp yetiştirebilirsiniz.  &gt;Yeni bir dil öğrenebilirsiniz. &gt;Bir müzik listesi oluşturup paylaşabilirsiniz. &gt;Beğendiğiniz bir yönetmenin filmlerini izleyebilirsiniz. &gt;Bir yemek tarifi öğrenip pişirebilirsiniz.</vt:lpstr>
      <vt:lpstr>PowerPoint Sunusu</vt:lpstr>
      <vt:lpstr>Öğrenmek uzun bir yolculuktur,                                        bol ilhamlı yolculuklar.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BAYIR</dc:creator>
  <cp:lastModifiedBy>BAYIR</cp:lastModifiedBy>
  <cp:revision>17</cp:revision>
  <dcterms:created xsi:type="dcterms:W3CDTF">2021-05-26T11:00:26Z</dcterms:created>
  <dcterms:modified xsi:type="dcterms:W3CDTF">2021-05-26T20:48:56Z</dcterms:modified>
</cp:coreProperties>
</file>