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5" r:id="rId8"/>
    <p:sldId id="266" r:id="rId9"/>
    <p:sldId id="260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6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9806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1203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0936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47547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7245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0645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755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43834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1088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300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766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2273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6648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927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5384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596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871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8525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42DFA9-DF0A-485C-B2EC-01B27ED8478A}" type="datetimeFigureOut">
              <a:rPr lang="tr-TR" smtClean="0"/>
              <a:pPr/>
              <a:t>04.11.2021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61250C3-F005-437C-9D54-27C9076FDC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2755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  <p:sldLayoutId id="2147484067" r:id="rId14"/>
    <p:sldLayoutId id="2147484068" r:id="rId15"/>
    <p:sldLayoutId id="2147484069" r:id="rId16"/>
    <p:sldLayoutId id="2147484070" r:id="rId17"/>
    <p:sldLayoutId id="2147484071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7BE0A0A-E7A2-4573-9414-C45BC16AA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65044"/>
            <a:ext cx="12192000" cy="7123044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anchor="ctr"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DEZAVANTAJLI VE RİSK ALTINDAKİ ÖĞRENCİLERE YÖNELİK REHBERLİK ÇALIŞMALARINDA DKAB ÖĞRETMENLERİNİN ROLÜ</a:t>
            </a:r>
          </a:p>
        </p:txBody>
      </p:sp>
    </p:spTree>
    <p:extLst>
      <p:ext uri="{BB962C8B-B14F-4D97-AF65-F5344CB8AC3E}">
        <p14:creationId xmlns:p14="http://schemas.microsoft.com/office/powerpoint/2010/main" xmlns="" val="3070384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5B91044-7CF6-451D-B67B-628483E0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     </a:t>
            </a:r>
            <a:r>
              <a:rPr lang="tr-TR" sz="8800" dirty="0">
                <a:latin typeface="Algerian" panose="04020705040A02060702" pitchFamily="82" charset="0"/>
              </a:rPr>
              <a:t>ÖĞRENCİYİ</a:t>
            </a:r>
          </a:p>
          <a:p>
            <a:pPr marL="0" indent="0">
              <a:buNone/>
            </a:pPr>
            <a:r>
              <a:rPr lang="tr-TR" sz="8800" dirty="0">
                <a:latin typeface="Algerian" panose="04020705040A02060702" pitchFamily="82" charset="0"/>
              </a:rPr>
              <a:t>                  VE </a:t>
            </a:r>
          </a:p>
          <a:p>
            <a:pPr marL="0" indent="0">
              <a:buNone/>
            </a:pPr>
            <a:r>
              <a:rPr lang="tr-TR" sz="8800" dirty="0">
                <a:latin typeface="Algerian" panose="04020705040A02060702" pitchFamily="82" charset="0"/>
              </a:rPr>
              <a:t>       YAKIN ÇEVRESİNİ</a:t>
            </a:r>
          </a:p>
          <a:p>
            <a:pPr marL="0" indent="0">
              <a:buNone/>
            </a:pPr>
            <a:r>
              <a:rPr lang="tr-TR" sz="8800" dirty="0">
                <a:latin typeface="Algerian" panose="04020705040A02060702" pitchFamily="82" charset="0"/>
              </a:rPr>
              <a:t>           İYİ TANIMAK</a:t>
            </a:r>
          </a:p>
        </p:txBody>
      </p:sp>
    </p:spTree>
    <p:extLst>
      <p:ext uri="{BB962C8B-B14F-4D97-AF65-F5344CB8AC3E}">
        <p14:creationId xmlns:p14="http://schemas.microsoft.com/office/powerpoint/2010/main" xmlns="" val="49944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C6D5DD6-5AD8-472A-B9CB-57D976E30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</a:t>
            </a:r>
          </a:p>
          <a:p>
            <a:pPr marL="0" indent="0">
              <a:buNone/>
            </a:pPr>
            <a:r>
              <a:rPr lang="tr-TR" sz="8800" dirty="0">
                <a:latin typeface="Algerian" panose="04020705040A02060702" pitchFamily="82" charset="0"/>
              </a:rPr>
              <a:t>     </a:t>
            </a:r>
            <a:r>
              <a:rPr lang="tr-TR" sz="8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BAŞKALARINA</a:t>
            </a:r>
          </a:p>
          <a:p>
            <a:pPr marL="0" indent="0">
              <a:buNone/>
            </a:pPr>
            <a:r>
              <a:rPr lang="tr-TR" sz="8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    SAYGILI OLMAYI</a:t>
            </a:r>
          </a:p>
          <a:p>
            <a:pPr marL="0" indent="0">
              <a:buNone/>
            </a:pPr>
            <a:r>
              <a:rPr lang="tr-TR" sz="8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      TEŞVİK ETMEK</a:t>
            </a:r>
          </a:p>
        </p:txBody>
      </p:sp>
    </p:spTree>
    <p:extLst>
      <p:ext uri="{BB962C8B-B14F-4D97-AF65-F5344CB8AC3E}">
        <p14:creationId xmlns:p14="http://schemas.microsoft.com/office/powerpoint/2010/main" xmlns="" val="214540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09FC0F46-F172-47E4-8E90-C4CADE4CB0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3266" y="2001078"/>
            <a:ext cx="9097412" cy="438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38DA3543-1901-49C5-B029-B2BAA6FEE978}"/>
              </a:ext>
            </a:extLst>
          </p:cNvPr>
          <p:cNvSpPr txBox="1"/>
          <p:nvPr/>
        </p:nvSpPr>
        <p:spPr>
          <a:xfrm>
            <a:off x="1351721" y="436712"/>
            <a:ext cx="887895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2060"/>
                </a:solidFill>
                <a:latin typeface="Algerian" pitchFamily="82" charset="0"/>
              </a:rPr>
              <a:t>UYULMASI GEREKEN KURALLARI ÖĞRENCİLERLE BERABER HAZIRLAMAK.</a:t>
            </a:r>
            <a:br>
              <a:rPr lang="tr-TR" sz="2800" b="1" dirty="0">
                <a:solidFill>
                  <a:srgbClr val="002060"/>
                </a:solidFill>
                <a:latin typeface="Algerian" pitchFamily="82" charset="0"/>
              </a:rPr>
            </a:br>
            <a:r>
              <a:rPr lang="tr-TR" sz="2800" b="1" dirty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tr-TR" sz="2800" b="1" dirty="0">
                <a:solidFill>
                  <a:srgbClr val="002060"/>
                </a:solidFill>
                <a:latin typeface="Algerian" pitchFamily="82" charset="0"/>
              </a:rPr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57362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01356EA-A641-4750-9B51-BA69F820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E18E6D03-1825-4C24-A754-BCDC0AC5501C}"/>
              </a:ext>
            </a:extLst>
          </p:cNvPr>
          <p:cNvSpPr txBox="1"/>
          <p:nvPr/>
        </p:nvSpPr>
        <p:spPr>
          <a:xfrm>
            <a:off x="278296" y="0"/>
            <a:ext cx="11913704" cy="5509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endParaRPr lang="tr-TR" sz="8800" dirty="0">
              <a:latin typeface="Algerian" panose="04020705040A02060702" pitchFamily="82" charset="0"/>
              <a:cs typeface="Times New Roman" panose="02020603050405020304" pitchFamily="18" charset="0"/>
            </a:endParaRPr>
          </a:p>
          <a:p>
            <a:r>
              <a:rPr lang="tr-TR" sz="8800" dirty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VELİLERLE İLETİŞİM        HALİNDE OLMAK,</a:t>
            </a:r>
            <a:br>
              <a:rPr lang="tr-TR" sz="8800" dirty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tr-TR" sz="8800" dirty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İŞBİRLİĞİ YAPMAK.</a:t>
            </a:r>
          </a:p>
        </p:txBody>
      </p:sp>
    </p:spTree>
    <p:extLst>
      <p:ext uri="{BB962C8B-B14F-4D97-AF65-F5344CB8AC3E}">
        <p14:creationId xmlns:p14="http://schemas.microsoft.com/office/powerpoint/2010/main" xmlns="" val="2040309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52D3B21-A4EC-4347-8E63-705CE4BED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78227" cy="6858000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sz="2000" b="1" dirty="0">
                <a:solidFill>
                  <a:srgbClr val="FF0000"/>
                </a:solidFill>
                <a:latin typeface="Arial Rounded MT Bold" pitchFamily="34" charset="0"/>
              </a:rPr>
              <a:t>   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TÜRÜ VE GEREKÇESİ  NE OLURSA OLSUN ŞİDDETE ASLA TOLERANS GÖSTERMEMEK.</a:t>
            </a:r>
          </a:p>
          <a:p>
            <a:pPr marL="0" indent="0">
              <a:buNone/>
            </a:pP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2 Resim" descr="şiddet.jpg">
            <a:extLst>
              <a:ext uri="{FF2B5EF4-FFF2-40B4-BE49-F238E27FC236}">
                <a16:creationId xmlns:a16="http://schemas.microsoft.com/office/drawing/2014/main" xmlns="" id="{A1E058CA-A339-433D-A798-E1A1B5275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956" y="2570922"/>
            <a:ext cx="8004313" cy="413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124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108F040F-AAD9-472B-BA36-10B4A331F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 lIns="612000" tIns="468000" rIns="108000" anchor="t"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tr-TR" sz="4800" dirty="0">
                <a:latin typeface="Algerian" panose="04020705040A02060702" pitchFamily="82" charset="0"/>
                <a:cs typeface="Times New Roman" panose="02020603050405020304" pitchFamily="18" charset="0"/>
              </a:rPr>
              <a:t>ÖĞRENCİLERİN SORUNLARINI</a:t>
            </a:r>
          </a:p>
          <a:p>
            <a:pPr marL="0" indent="0">
              <a:buNone/>
            </a:pPr>
            <a:r>
              <a:rPr lang="tr-TR" sz="4800" dirty="0">
                <a:latin typeface="Algerian" panose="04020705040A02060702" pitchFamily="82" charset="0"/>
                <a:cs typeface="Times New Roman" panose="02020603050405020304" pitchFamily="18" charset="0"/>
              </a:rPr>
              <a:t>    DİNLEMEK,PROBLEMİN KAYNAĞINI                 ÖĞRENMEK VE ÇÖZÜM ÜRETMEYE </a:t>
            </a:r>
          </a:p>
          <a:p>
            <a:pPr marL="0" indent="0">
              <a:buNone/>
            </a:pPr>
            <a:r>
              <a:rPr lang="tr-TR" sz="4800" dirty="0">
                <a:latin typeface="Algerian" panose="04020705040A02060702" pitchFamily="82" charset="0"/>
                <a:cs typeface="Times New Roman" panose="02020603050405020304" pitchFamily="18" charset="0"/>
              </a:rPr>
              <a:t>                           ÇALIŞMAK.</a:t>
            </a:r>
          </a:p>
        </p:txBody>
      </p:sp>
    </p:spTree>
    <p:extLst>
      <p:ext uri="{BB962C8B-B14F-4D97-AF65-F5344CB8AC3E}">
        <p14:creationId xmlns:p14="http://schemas.microsoft.com/office/powerpoint/2010/main" xmlns="" val="2329820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054C61D-E3D0-4E59-B18F-7764078A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78227" cy="697064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</a:t>
            </a:r>
          </a:p>
          <a:p>
            <a:pPr marL="0" indent="0">
              <a:buNone/>
            </a:pPr>
            <a:endParaRPr lang="tr-TR" sz="54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tr-TR" sz="5400" dirty="0">
                <a:latin typeface="Agency FB" panose="020B0503020202020204" pitchFamily="34" charset="0"/>
              </a:rPr>
              <a:t>            </a:t>
            </a:r>
            <a:r>
              <a:rPr lang="tr-TR" sz="6000" dirty="0">
                <a:latin typeface="Agency FB" panose="020B0503020202020204" pitchFamily="34" charset="0"/>
              </a:rPr>
              <a:t>RİSK GRUBUNDAKİ  ÖĞRENCİLER </a:t>
            </a:r>
          </a:p>
          <a:p>
            <a:pPr marL="0" indent="0">
              <a:buNone/>
            </a:pPr>
            <a:r>
              <a:rPr lang="tr-TR" sz="6000" dirty="0">
                <a:latin typeface="Agency FB" panose="020B0503020202020204" pitchFamily="34" charset="0"/>
              </a:rPr>
              <a:t>       İLE İLGİLİ OKUL REHBERLİK SERVİSİ İLE</a:t>
            </a:r>
          </a:p>
          <a:p>
            <a:pPr marL="0" indent="0">
              <a:buNone/>
            </a:pPr>
            <a:r>
              <a:rPr lang="tr-TR" sz="6000" dirty="0">
                <a:latin typeface="Agency FB" panose="020B0503020202020204" pitchFamily="34" charset="0"/>
              </a:rPr>
              <a:t>             İŞBİRLİĞİ  İÇERİSİNDE OLMAK.</a:t>
            </a:r>
          </a:p>
          <a:p>
            <a:pPr marL="0" indent="0">
              <a:buNone/>
            </a:pPr>
            <a:r>
              <a:rPr lang="tr-TR" sz="5400" dirty="0">
                <a:latin typeface="Agency FB" panose="020B0503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44906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75C231D-AACA-43D5-BD75-81335C762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            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62066FB6-928B-4B2F-98E3-1F71CA417A94}"/>
              </a:ext>
            </a:extLst>
          </p:cNvPr>
          <p:cNvSpPr txBox="1"/>
          <p:nvPr/>
        </p:nvSpPr>
        <p:spPr>
          <a:xfrm>
            <a:off x="728871" y="1828800"/>
            <a:ext cx="1089328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5400" b="1" dirty="0">
                <a:solidFill>
                  <a:schemeClr val="tx2"/>
                </a:solidFill>
                <a:latin typeface="Algerian" panose="04020705040A02060702" pitchFamily="82" charset="0"/>
              </a:rPr>
              <a:t>ŞİDDETE  EĞİMLİ  ÖĞRENCİLERLE İLGİLİ  GEREKEN  DURUMLARDA OKUL  İDARESİ  VE  İLGİLİ KURULUŞLARI  BİLGİLENDİRMEK.</a:t>
            </a:r>
            <a:endParaRPr lang="tr-TR" sz="5400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69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36FB0F4-B736-4372-A70F-C5FBA3161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540" y="1292876"/>
            <a:ext cx="10364452" cy="3424107"/>
          </a:xfrm>
        </p:spPr>
        <p:txBody>
          <a:bodyPr rIns="252000" anchor="ctr"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                          </a:t>
            </a:r>
            <a:r>
              <a:rPr lang="tr-T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ÖĞRENCİLERE DAVRANIŞLARI HAKKINDA GERİBİLDİRİM VERMEK.</a:t>
            </a:r>
            <a:br>
              <a:rPr lang="tr-T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 DAVRANIŞI ÖĞRETMEK.</a:t>
            </a:r>
            <a:r>
              <a:rPr lang="tr-TR" dirty="0"/>
              <a:t> </a:t>
            </a:r>
            <a:endParaRPr lang="tr-TR" sz="5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912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00E9149-2CA7-42BD-B550-18A91A405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438651"/>
            <a:ext cx="10364452" cy="4591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                    </a:t>
            </a:r>
            <a:r>
              <a:rPr lang="tr-TR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ÖĞRENCİLERİN  BAŞARILI</a:t>
            </a:r>
          </a:p>
          <a:p>
            <a:pPr marL="0" indent="0">
              <a:buNone/>
            </a:pPr>
            <a:r>
              <a:rPr lang="tr-TR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OLABİLECEĞİ ALANLAR BULMAK.</a:t>
            </a:r>
          </a:p>
          <a:p>
            <a:pPr marL="0" indent="0">
              <a:buNone/>
            </a:pPr>
            <a:r>
              <a:rPr lang="tr-TR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POTANSİYELLERİNİ ORTAYA </a:t>
            </a:r>
          </a:p>
          <a:p>
            <a:pPr marL="0" indent="0">
              <a:buNone/>
            </a:pPr>
            <a:r>
              <a:rPr lang="tr-TR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ÇIKARMAYA ÇALIŞMAK.</a:t>
            </a:r>
          </a:p>
          <a:p>
            <a:pPr marL="0" indent="0">
              <a:buNone/>
            </a:pPr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29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>
            <a:extLst>
              <a:ext uri="{FF2B5EF4-FFF2-40B4-BE49-F238E27FC236}">
                <a16:creationId xmlns:a16="http://schemas.microsoft.com/office/drawing/2014/main" xmlns="" id="{4A72D3A6-5919-4018-8EA2-AD9FA6515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                                                           </a:t>
            </a:r>
          </a:p>
          <a:p>
            <a:pPr marL="0" indent="0">
              <a:buNone/>
            </a:pPr>
            <a:r>
              <a:rPr lang="tr-TR" b="1" dirty="0"/>
              <a:t>                                         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REHBERLİK NE DEMEKTİR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pic>
        <p:nvPicPr>
          <p:cNvPr id="5" name="3 Resim" descr="rehberlik.jpg">
            <a:extLst>
              <a:ext uri="{FF2B5EF4-FFF2-40B4-BE49-F238E27FC236}">
                <a16:creationId xmlns:a16="http://schemas.microsoft.com/office/drawing/2014/main" xmlns="" id="{64AFDFA1-825B-4492-BA70-0E31F7D55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446" y="1934817"/>
            <a:ext cx="8126998" cy="389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2642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7DD7F6-F5E4-4E6E-87B0-D72264084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716946"/>
            <a:ext cx="10364452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6000" dirty="0">
                <a:latin typeface="Algerian" panose="04020705040A02060702" pitchFamily="82" charset="0"/>
              </a:rPr>
              <a:t>         </a:t>
            </a:r>
            <a:r>
              <a:rPr lang="tr-TR" sz="7200" dirty="0">
                <a:latin typeface="Algerian" panose="04020705040A02060702" pitchFamily="82" charset="0"/>
              </a:rPr>
              <a:t>ÖĞRENCİLERE   SORUMLULUK  VERMEK.</a:t>
            </a:r>
          </a:p>
        </p:txBody>
      </p:sp>
    </p:spTree>
    <p:extLst>
      <p:ext uri="{BB962C8B-B14F-4D97-AF65-F5344CB8AC3E}">
        <p14:creationId xmlns:p14="http://schemas.microsoft.com/office/powerpoint/2010/main" xmlns="" val="589570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88DC0DA-0E1A-41F7-BE85-244CA9CD0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092697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     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tr-TR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HAZIRLAYANLAR</a:t>
            </a:r>
          </a:p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EMİNE KAYA</a:t>
            </a:r>
          </a:p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TAMER AKTAŞ</a:t>
            </a:r>
          </a:p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BARIŞ BAŞER</a:t>
            </a:r>
          </a:p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ŞENAY TURAN</a:t>
            </a:r>
          </a:p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ADEM DEMİR</a:t>
            </a:r>
          </a:p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ALİ GÜNDÜZ</a:t>
            </a: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63DEC34-4245-4692-A9D5-375B95CE0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7999"/>
          </a:xfrm>
        </p:spPr>
        <p:txBody>
          <a:bodyPr lIns="1944000" bIns="1224000" anchor="ctr"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tr-T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REHBERLİK;</a:t>
            </a:r>
          </a:p>
          <a:p>
            <a:pPr marL="0" indent="0">
              <a:buNone/>
            </a:pPr>
            <a:r>
              <a:rPr lang="tr-TR" sz="2400" b="1" cap="none" dirty="0">
                <a:solidFill>
                  <a:srgbClr val="002060"/>
                </a:solidFill>
              </a:rPr>
              <a:t>      </a:t>
            </a:r>
          </a:p>
          <a:p>
            <a:pPr marL="0" indent="0">
              <a:buNone/>
            </a:pPr>
            <a:r>
              <a:rPr lang="tr-TR" sz="24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Bireylerin kişisel özelliklerinin farkında olmasını</a:t>
            </a:r>
            <a:br>
              <a:rPr lang="tr-TR" sz="24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sağlayarak belirlenen gerçekçi hedeflere ulaşmasında</a:t>
            </a:r>
            <a:br>
              <a:rPr lang="tr-TR" sz="24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istekli  kılmak, yol göstermek ve mücadele etmeye kararlı kılmaktır.</a:t>
            </a:r>
            <a:endParaRPr lang="tr-TR" sz="2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02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46AE651-09F4-4D0C-83E5-F648527E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690689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Dezavantajlı ve risk altındaki öğrenciler kimlerdir?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45D228B-06BE-4E36-ACDE-DCE8FB8D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1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>
            <a:normAutofit fontScale="25000" lnSpcReduction="20000"/>
          </a:bodyPr>
          <a:lstStyle/>
          <a:p>
            <a:pPr algn="l">
              <a:buFont typeface="Wingdings" panose="05000000000000000000" pitchFamily="2" charset="2"/>
              <a:buChar char="q"/>
            </a:pPr>
            <a:r>
              <a:rPr lang="tr-TR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isk altındaki  öğrenciler/çocuklar dediğimizde de en sık karşımıza çıkan 4 grup olduğu görülmektedir. Bunlar: </a:t>
            </a:r>
          </a:p>
          <a:p>
            <a:pPr algn="l">
              <a:buFont typeface="Wingdings" panose="05000000000000000000" pitchFamily="2" charset="2"/>
              <a:buChar char="q"/>
            </a:pPr>
            <a:endParaRPr lang="tr-TR" sz="8000" b="0" i="0" cap="non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sokak çocukları, </a:t>
            </a:r>
          </a:p>
          <a:p>
            <a:pPr algn="l"/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suça itilen çocuklar</a:t>
            </a:r>
          </a:p>
          <a:p>
            <a:pPr algn="l"/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çalışan çocuklar,</a:t>
            </a:r>
          </a:p>
          <a:p>
            <a:pPr algn="l"/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istismara maruz kalan çocuklar şeklinde gruplandırılabilir. </a:t>
            </a:r>
          </a:p>
          <a:p>
            <a:pPr marL="0" indent="0" algn="l">
              <a:buNone/>
            </a:pPr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l">
              <a:buNone/>
            </a:pPr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Bunun yanı sıra;  dikkat </a:t>
            </a:r>
            <a:r>
              <a:rPr lang="tr-TR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ksikliği ve </a:t>
            </a:r>
            <a:r>
              <a:rPr lang="tr-TR" sz="80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8000" b="0" i="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iperaktivite</a:t>
            </a:r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sendromu, karşı olma-karşıt olma</a:t>
            </a:r>
            <a:r>
              <a:rPr lang="tr-TR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0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bozukluğu gibi ruhsal ve davranışsal bozukluğu olan çocuklar da bu gruba dahil edilmektedir.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6798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AC7ECF0-5628-4DFC-8992-EAAFFA192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40" y="212035"/>
            <a:ext cx="11410120" cy="640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cap="none" dirty="0"/>
              <a:t>  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0CE820B3-A5F5-4B51-8D1A-31BBFF4E787E}"/>
              </a:ext>
            </a:extLst>
          </p:cNvPr>
          <p:cNvSpPr/>
          <p:nvPr/>
        </p:nvSpPr>
        <p:spPr>
          <a:xfrm>
            <a:off x="4860235" y="2647118"/>
            <a:ext cx="2809461" cy="133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Dezavantajlı ve Risk Altındaki Öğrenciler</a:t>
            </a:r>
          </a:p>
        </p:txBody>
      </p:sp>
      <p:sp>
        <p:nvSpPr>
          <p:cNvPr id="14" name="Dikdörtgen: Tek Köşesi Yuvarlatılmış 13">
            <a:extLst>
              <a:ext uri="{FF2B5EF4-FFF2-40B4-BE49-F238E27FC236}">
                <a16:creationId xmlns:a16="http://schemas.microsoft.com/office/drawing/2014/main" xmlns="" id="{2AE9AC26-C59A-4400-82C5-611496826F6F}"/>
              </a:ext>
            </a:extLst>
          </p:cNvPr>
          <p:cNvSpPr/>
          <p:nvPr/>
        </p:nvSpPr>
        <p:spPr>
          <a:xfrm>
            <a:off x="8699222" y="1302008"/>
            <a:ext cx="1732721" cy="702363"/>
          </a:xfrm>
          <a:prstGeom prst="round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r>
              <a:rPr lang="tr-TR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Suça itilen     çocuklar  </a:t>
            </a:r>
          </a:p>
        </p:txBody>
      </p:sp>
      <p:sp>
        <p:nvSpPr>
          <p:cNvPr id="15" name="Dikdörtgen: Köşeleri Yuvarlatılmış 14">
            <a:extLst>
              <a:ext uri="{FF2B5EF4-FFF2-40B4-BE49-F238E27FC236}">
                <a16:creationId xmlns:a16="http://schemas.microsoft.com/office/drawing/2014/main" xmlns="" id="{44ED6C16-1D00-4D14-BC26-EC7CDB81B820}"/>
              </a:ext>
            </a:extLst>
          </p:cNvPr>
          <p:cNvSpPr/>
          <p:nvPr/>
        </p:nvSpPr>
        <p:spPr>
          <a:xfrm>
            <a:off x="1741004" y="1323551"/>
            <a:ext cx="1633331" cy="7023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Sokak çocukları</a:t>
            </a:r>
            <a:endParaRPr lang="tr-TR" sz="2000" dirty="0"/>
          </a:p>
        </p:txBody>
      </p:sp>
      <p:sp>
        <p:nvSpPr>
          <p:cNvPr id="16" name="Dikdörtgen: Köşeleri Yuvarlatılmış 15">
            <a:extLst>
              <a:ext uri="{FF2B5EF4-FFF2-40B4-BE49-F238E27FC236}">
                <a16:creationId xmlns:a16="http://schemas.microsoft.com/office/drawing/2014/main" xmlns="" id="{4EDA15C2-9727-47AD-869C-9D5A00D5A81C}"/>
              </a:ext>
            </a:extLst>
          </p:cNvPr>
          <p:cNvSpPr/>
          <p:nvPr/>
        </p:nvSpPr>
        <p:spPr>
          <a:xfrm>
            <a:off x="9009822" y="4833732"/>
            <a:ext cx="1732721" cy="59634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İstismara maruz kalan çocuklar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7" name="Dikdörtgen: Köşeleri Yuvarlatılmış 16">
            <a:extLst>
              <a:ext uri="{FF2B5EF4-FFF2-40B4-BE49-F238E27FC236}">
                <a16:creationId xmlns:a16="http://schemas.microsoft.com/office/drawing/2014/main" xmlns="" id="{928DAE48-3674-4513-8BDC-BB81B0EB400E}"/>
              </a:ext>
            </a:extLst>
          </p:cNvPr>
          <p:cNvSpPr/>
          <p:nvPr/>
        </p:nvSpPr>
        <p:spPr>
          <a:xfrm>
            <a:off x="1563757" y="4863549"/>
            <a:ext cx="1810578" cy="64935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Çalışan çocuklar</a:t>
            </a:r>
            <a:endParaRPr lang="tr-TR" sz="2000" dirty="0"/>
          </a:p>
        </p:txBody>
      </p:sp>
      <p:sp>
        <p:nvSpPr>
          <p:cNvPr id="30" name="Dikdörtgen: Köşeleri Yuvarlatılmış 29">
            <a:extLst>
              <a:ext uri="{FF2B5EF4-FFF2-40B4-BE49-F238E27FC236}">
                <a16:creationId xmlns:a16="http://schemas.microsoft.com/office/drawing/2014/main" xmlns="" id="{7EF303D6-88D1-401A-8624-C6168FE9CBCF}"/>
              </a:ext>
            </a:extLst>
          </p:cNvPr>
          <p:cNvSpPr/>
          <p:nvPr/>
        </p:nvSpPr>
        <p:spPr>
          <a:xfrm>
            <a:off x="5276023" y="521795"/>
            <a:ext cx="2054083" cy="80175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ikkat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ksikliği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31" name="Dikdörtgen: Köşeleri Yuvarlatılmış 30">
            <a:extLst>
              <a:ext uri="{FF2B5EF4-FFF2-40B4-BE49-F238E27FC236}">
                <a16:creationId xmlns:a16="http://schemas.microsoft.com/office/drawing/2014/main" xmlns="" id="{FC735F76-879F-4A13-BBEF-B60A6D241343}"/>
              </a:ext>
            </a:extLst>
          </p:cNvPr>
          <p:cNvSpPr/>
          <p:nvPr/>
        </p:nvSpPr>
        <p:spPr>
          <a:xfrm>
            <a:off x="5232951" y="5430077"/>
            <a:ext cx="2040836" cy="75537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Mülteci çocuklar</a:t>
            </a:r>
          </a:p>
        </p:txBody>
      </p:sp>
      <p:sp>
        <p:nvSpPr>
          <p:cNvPr id="32" name="Dikdörtgen: Köşeleri Yuvarlatılmış 31">
            <a:extLst>
              <a:ext uri="{FF2B5EF4-FFF2-40B4-BE49-F238E27FC236}">
                <a16:creationId xmlns:a16="http://schemas.microsoft.com/office/drawing/2014/main" xmlns="" id="{B97A338C-6154-4F02-8B0A-EE8611E1C88D}"/>
              </a:ext>
            </a:extLst>
          </p:cNvPr>
          <p:cNvSpPr/>
          <p:nvPr/>
        </p:nvSpPr>
        <p:spPr>
          <a:xfrm>
            <a:off x="9833113" y="2981735"/>
            <a:ext cx="1732721" cy="6692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Hiperaktivite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Dikdörtgen: Köşeleri Yuvarlatılmış 32">
            <a:extLst>
              <a:ext uri="{FF2B5EF4-FFF2-40B4-BE49-F238E27FC236}">
                <a16:creationId xmlns:a16="http://schemas.microsoft.com/office/drawing/2014/main" xmlns="" id="{99EB84EE-F824-4ADF-ABE3-AE751A78C59A}"/>
              </a:ext>
            </a:extLst>
          </p:cNvPr>
          <p:cNvSpPr/>
          <p:nvPr/>
        </p:nvSpPr>
        <p:spPr>
          <a:xfrm>
            <a:off x="495301" y="2928722"/>
            <a:ext cx="1961321" cy="669236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karşı olma-karşıt olma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xmlns="" id="{02870DB8-47B7-4C67-8092-51FD41CF81B4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6303064" y="1323551"/>
            <a:ext cx="1" cy="1323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>
            <a:extLst>
              <a:ext uri="{FF2B5EF4-FFF2-40B4-BE49-F238E27FC236}">
                <a16:creationId xmlns:a16="http://schemas.microsoft.com/office/drawing/2014/main" xmlns="" id="{52F17F32-791B-4473-8C48-72873CC4C1B3}"/>
              </a:ext>
            </a:extLst>
          </p:cNvPr>
          <p:cNvCxnSpPr/>
          <p:nvPr/>
        </p:nvCxnSpPr>
        <p:spPr>
          <a:xfrm flipV="1">
            <a:off x="7658100" y="1969594"/>
            <a:ext cx="1060175" cy="677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xmlns="" id="{89E34C8F-6C9A-415E-ADD7-228AC518D5BB}"/>
              </a:ext>
            </a:extLst>
          </p:cNvPr>
          <p:cNvCxnSpPr/>
          <p:nvPr/>
        </p:nvCxnSpPr>
        <p:spPr>
          <a:xfrm>
            <a:off x="3374335" y="1969594"/>
            <a:ext cx="1474304" cy="677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>
            <a:extLst>
              <a:ext uri="{FF2B5EF4-FFF2-40B4-BE49-F238E27FC236}">
                <a16:creationId xmlns:a16="http://schemas.microsoft.com/office/drawing/2014/main" xmlns="" id="{3E167FCD-2D55-479D-A8F9-40A5DDA399C1}"/>
              </a:ext>
            </a:extLst>
          </p:cNvPr>
          <p:cNvCxnSpPr>
            <a:stCxn id="5" idx="3"/>
            <a:endCxn id="32" idx="1"/>
          </p:cNvCxnSpPr>
          <p:nvPr/>
        </p:nvCxnSpPr>
        <p:spPr>
          <a:xfrm flipV="1">
            <a:off x="7669696" y="3316353"/>
            <a:ext cx="21634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>
            <a:extLst>
              <a:ext uri="{FF2B5EF4-FFF2-40B4-BE49-F238E27FC236}">
                <a16:creationId xmlns:a16="http://schemas.microsoft.com/office/drawing/2014/main" xmlns="" id="{8E63202C-38AF-4B4E-BC18-6FF43B00DD75}"/>
              </a:ext>
            </a:extLst>
          </p:cNvPr>
          <p:cNvCxnSpPr>
            <a:stCxn id="5" idx="1"/>
            <a:endCxn id="33" idx="3"/>
          </p:cNvCxnSpPr>
          <p:nvPr/>
        </p:nvCxnSpPr>
        <p:spPr>
          <a:xfrm flipH="1" flipV="1">
            <a:off x="2456622" y="3263340"/>
            <a:ext cx="2403613" cy="53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xmlns="" id="{8EF3CC53-A845-44D5-BDBF-320C145E8A55}"/>
              </a:ext>
            </a:extLst>
          </p:cNvPr>
          <p:cNvCxnSpPr/>
          <p:nvPr/>
        </p:nvCxnSpPr>
        <p:spPr>
          <a:xfrm flipH="1">
            <a:off x="3374335" y="3985589"/>
            <a:ext cx="1485900" cy="917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>
            <a:extLst>
              <a:ext uri="{FF2B5EF4-FFF2-40B4-BE49-F238E27FC236}">
                <a16:creationId xmlns:a16="http://schemas.microsoft.com/office/drawing/2014/main" xmlns="" id="{A3F4E02B-806C-4040-846A-F8B7C0B877A1}"/>
              </a:ext>
            </a:extLst>
          </p:cNvPr>
          <p:cNvCxnSpPr>
            <a:stCxn id="5" idx="2"/>
          </p:cNvCxnSpPr>
          <p:nvPr/>
        </p:nvCxnSpPr>
        <p:spPr>
          <a:xfrm flipH="1">
            <a:off x="6253369" y="3985589"/>
            <a:ext cx="11597" cy="1444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xmlns="" id="{C6D6852A-0E23-4222-9545-301C3D22F5B7}"/>
              </a:ext>
            </a:extLst>
          </p:cNvPr>
          <p:cNvCxnSpPr/>
          <p:nvPr/>
        </p:nvCxnSpPr>
        <p:spPr>
          <a:xfrm>
            <a:off x="7669696" y="3985589"/>
            <a:ext cx="1340126" cy="877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141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BCCF8EC-55BE-4AF6-BE15-528953778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1999" cy="68580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endParaRPr lang="tr-T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8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KENDİNE ZARAR VERME           SOKAKTA ÇALIŞMA            SUÇ İŞLEME EĞİLİMİ                                                          </a:t>
            </a:r>
          </a:p>
          <a:p>
            <a:pPr marL="0" indent="0">
              <a:buNone/>
            </a:pPr>
            <a:endParaRPr lang="tr-TR" sz="1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RİSK ALTINDAKİ </a:t>
            </a:r>
            <a:r>
              <a:rPr lang="tr-TR" sz="1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1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SERGİLEDİKLERİ DAVRANIŞLAR</a:t>
            </a:r>
          </a:p>
          <a:p>
            <a:pPr marL="0" indent="0">
              <a:buNone/>
            </a:pPr>
            <a:endParaRPr lang="tr-TR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EVDEN KAÇMA            Okuldan KAÇMA            ŞİDDET EĞİLİMİ                   MADDE KULLANMA</a:t>
            </a:r>
          </a:p>
          <a:p>
            <a:pPr marL="0" indent="0">
              <a:buNone/>
            </a:pPr>
            <a:endParaRPr lang="tr-TR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Ok: Aşağı 3">
            <a:extLst>
              <a:ext uri="{FF2B5EF4-FFF2-40B4-BE49-F238E27FC236}">
                <a16:creationId xmlns:a16="http://schemas.microsoft.com/office/drawing/2014/main" xmlns="" id="{18CA6A72-93D1-481E-9DDA-5E88E3A5C7D6}"/>
              </a:ext>
            </a:extLst>
          </p:cNvPr>
          <p:cNvSpPr/>
          <p:nvPr/>
        </p:nvSpPr>
        <p:spPr>
          <a:xfrm>
            <a:off x="1278838" y="3591338"/>
            <a:ext cx="278295" cy="107342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Ok: Aşağı 6">
            <a:extLst>
              <a:ext uri="{FF2B5EF4-FFF2-40B4-BE49-F238E27FC236}">
                <a16:creationId xmlns:a16="http://schemas.microsoft.com/office/drawing/2014/main" xmlns="" id="{414BB338-E736-4D4C-9135-7A0C332A4492}"/>
              </a:ext>
            </a:extLst>
          </p:cNvPr>
          <p:cNvSpPr/>
          <p:nvPr/>
        </p:nvSpPr>
        <p:spPr>
          <a:xfrm>
            <a:off x="4012098" y="3591338"/>
            <a:ext cx="278295" cy="1073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k: Aşağı 7">
            <a:extLst>
              <a:ext uri="{FF2B5EF4-FFF2-40B4-BE49-F238E27FC236}">
                <a16:creationId xmlns:a16="http://schemas.microsoft.com/office/drawing/2014/main" xmlns="" id="{91031059-F26B-4749-AB4C-AE3C0E4FA08E}"/>
              </a:ext>
            </a:extLst>
          </p:cNvPr>
          <p:cNvSpPr/>
          <p:nvPr/>
        </p:nvSpPr>
        <p:spPr>
          <a:xfrm>
            <a:off x="6732106" y="3591339"/>
            <a:ext cx="278295" cy="1073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k: Aşağı 8">
            <a:extLst>
              <a:ext uri="{FF2B5EF4-FFF2-40B4-BE49-F238E27FC236}">
                <a16:creationId xmlns:a16="http://schemas.microsoft.com/office/drawing/2014/main" xmlns="" id="{5DB58554-3C5A-400E-8AC2-A949BEF274FF}"/>
              </a:ext>
            </a:extLst>
          </p:cNvPr>
          <p:cNvSpPr/>
          <p:nvPr/>
        </p:nvSpPr>
        <p:spPr>
          <a:xfrm>
            <a:off x="9846365" y="3591339"/>
            <a:ext cx="278295" cy="1073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k: Aşağı 4">
            <a:extLst>
              <a:ext uri="{FF2B5EF4-FFF2-40B4-BE49-F238E27FC236}">
                <a16:creationId xmlns:a16="http://schemas.microsoft.com/office/drawing/2014/main" xmlns="" id="{C883B446-5130-4991-9119-F8664E0BEF17}"/>
              </a:ext>
            </a:extLst>
          </p:cNvPr>
          <p:cNvSpPr/>
          <p:nvPr/>
        </p:nvSpPr>
        <p:spPr>
          <a:xfrm rot="10800000">
            <a:off x="8496299" y="1790351"/>
            <a:ext cx="238539" cy="1073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k: Aşağı 10">
            <a:extLst>
              <a:ext uri="{FF2B5EF4-FFF2-40B4-BE49-F238E27FC236}">
                <a16:creationId xmlns:a16="http://schemas.microsoft.com/office/drawing/2014/main" xmlns="" id="{1451BBC8-A783-4F01-A284-F05AE9456751}"/>
              </a:ext>
            </a:extLst>
          </p:cNvPr>
          <p:cNvSpPr/>
          <p:nvPr/>
        </p:nvSpPr>
        <p:spPr>
          <a:xfrm rot="10800000">
            <a:off x="5277678" y="1790351"/>
            <a:ext cx="238539" cy="1179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k: Aşağı 11">
            <a:extLst>
              <a:ext uri="{FF2B5EF4-FFF2-40B4-BE49-F238E27FC236}">
                <a16:creationId xmlns:a16="http://schemas.microsoft.com/office/drawing/2014/main" xmlns="" id="{6098C0DA-8BD6-4B8A-AE3B-AB139E55F562}"/>
              </a:ext>
            </a:extLst>
          </p:cNvPr>
          <p:cNvSpPr/>
          <p:nvPr/>
        </p:nvSpPr>
        <p:spPr>
          <a:xfrm rot="10800000">
            <a:off x="2365514" y="1790351"/>
            <a:ext cx="238538" cy="1179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206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ACE5621-2B0C-406C-9A9E-E3E9832E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sz="36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tarz davranışlara yol açan etkenler;</a:t>
            </a:r>
          </a:p>
          <a:p>
            <a:pPr marL="0" indent="0">
              <a:buNone/>
            </a:pPr>
            <a:r>
              <a:rPr lang="tr-TR" sz="36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Genetik etkenler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Ailesel etkenler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Psikolojik etkenler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Çevresel  etkenler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Göç,Afet</a:t>
            </a:r>
            <a:endParaRPr lang="tr-TR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989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Resim" descr="images.jpg">
            <a:extLst>
              <a:ext uri="{FF2B5EF4-FFF2-40B4-BE49-F238E27FC236}">
                <a16:creationId xmlns:a16="http://schemas.microsoft.com/office/drawing/2014/main" xmlns="" id="{CFFA2AF0-7FF0-4F7F-8407-9EF9592F9F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926241">
            <a:off x="5392400" y="752571"/>
            <a:ext cx="6125913" cy="5352858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D3F32F6-CC93-4647-B2A6-832952BED729}"/>
              </a:ext>
            </a:extLst>
          </p:cNvPr>
          <p:cNvSpPr txBox="1"/>
          <p:nvPr/>
        </p:nvSpPr>
        <p:spPr>
          <a:xfrm>
            <a:off x="967409" y="1765997"/>
            <a:ext cx="609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BİZE</a:t>
            </a:r>
          </a:p>
          <a:p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DÜŞEN </a:t>
            </a:r>
            <a:b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GÖREV </a:t>
            </a:r>
            <a:b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NEDİR</a:t>
            </a:r>
            <a:b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65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0BB3052-2D7D-40D7-90F3-638E2421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      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</a:t>
            </a:r>
            <a:r>
              <a:rPr lang="tr-TR" sz="8800" dirty="0">
                <a:solidFill>
                  <a:srgbClr val="002060"/>
                </a:solidFill>
                <a:latin typeface="Algerian" panose="04020705040A02060702" pitchFamily="82" charset="0"/>
              </a:rPr>
              <a:t>ÖĞRENCİLERE</a:t>
            </a:r>
          </a:p>
          <a:p>
            <a:pPr marL="0" indent="0">
              <a:buNone/>
            </a:pPr>
            <a:r>
              <a:rPr lang="tr-TR" sz="8800" dirty="0">
                <a:solidFill>
                  <a:srgbClr val="002060"/>
                </a:solidFill>
                <a:latin typeface="Algerian" panose="04020705040A02060702" pitchFamily="82" charset="0"/>
              </a:rPr>
              <a:t>           ROL-MODEL</a:t>
            </a:r>
          </a:p>
          <a:p>
            <a:pPr marL="0" indent="0">
              <a:buNone/>
            </a:pPr>
            <a:r>
              <a:rPr lang="tr-TR" sz="8800" dirty="0">
                <a:solidFill>
                  <a:srgbClr val="002060"/>
                </a:solidFill>
                <a:latin typeface="Algerian" panose="04020705040A02060702" pitchFamily="82" charset="0"/>
              </a:rPr>
              <a:t>               OLMAK</a:t>
            </a:r>
          </a:p>
        </p:txBody>
      </p:sp>
    </p:spTree>
    <p:extLst>
      <p:ext uri="{BB962C8B-B14F-4D97-AF65-F5344CB8AC3E}">
        <p14:creationId xmlns:p14="http://schemas.microsoft.com/office/powerpoint/2010/main" xmlns="" val="1767499389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425</TotalTime>
  <Words>320</Words>
  <Application>Microsoft Office PowerPoint</Application>
  <PresentationFormat>Özel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Damla</vt:lpstr>
      <vt:lpstr>DEZAVANTAJLI VE RİSK ALTINDAKİ ÖĞRENCİLERE YÖNELİK REHBERLİK ÇALIŞMALARINDA DKAB ÖĞRETMENLERİNİN ROLÜ</vt:lpstr>
      <vt:lpstr>Slayt 2</vt:lpstr>
      <vt:lpstr>Slayt 3</vt:lpstr>
      <vt:lpstr>Dezavantajlı ve risk altındaki öğrenciler kimlerdir?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DEZAVANTAJLI VE RİSK ALTINDAKİ ÖĞRENCİLERE YÖNELİK REHBERLİK ÇALIŞMALARINDA DKAB ÖĞRETMENLERİNİN ROLÜ</dc:title>
  <dc:creator>sinem kaya</dc:creator>
  <cp:lastModifiedBy>pc</cp:lastModifiedBy>
  <cp:revision>4</cp:revision>
  <dcterms:created xsi:type="dcterms:W3CDTF">2021-10-25T17:16:35Z</dcterms:created>
  <dcterms:modified xsi:type="dcterms:W3CDTF">2021-11-04T13:37:33Z</dcterms:modified>
</cp:coreProperties>
</file>