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8" r:id="rId5"/>
    <p:sldId id="259" r:id="rId6"/>
    <p:sldId id="260" r:id="rId7"/>
    <p:sldId id="261" r:id="rId8"/>
    <p:sldId id="262" r:id="rId9"/>
    <p:sldId id="263" r:id="rId10"/>
    <p:sldId id="268" r:id="rId11"/>
    <p:sldId id="264" r:id="rId12"/>
    <p:sldId id="265" r:id="rId13"/>
    <p:sldId id="267" r:id="rId14"/>
    <p:sldId id="269" r:id="rId15"/>
    <p:sldId id="270"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07.01.2022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pPr/>
              <a:t>07.01.2022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pPr/>
              <a:t>07.01.2022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pPr/>
              <a:t>07.01.2022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07.01.2022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pPr/>
              <a:t>07.01.2022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pPr/>
              <a:t>07.01.2022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pPr/>
              <a:t>07.01.2022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pPr/>
              <a:t>07.01.2022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07.01.2022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07.01.2022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pPr/>
              <a:t>07.01.2022</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4"/>
          <p:cNvSpPr>
            <a:spLocks noGrp="1"/>
          </p:cNvSpPr>
          <p:nvPr>
            <p:ph type="ctrTitle"/>
          </p:nvPr>
        </p:nvSpPr>
        <p:spPr>
          <a:xfrm>
            <a:off x="0" y="0"/>
            <a:ext cx="9144000" cy="6857999"/>
          </a:xfrm>
          <a:prstGeom prst="rect">
            <a:avLst/>
          </a:prstGeom>
        </p:spPr>
        <p:txBody>
          <a:bodyPr vert="horz" lIns="91440" tIns="45720" rIns="91440" bIns="45720" rtlCol="0" anchor="ctr">
            <a:noAutofit/>
          </a:bodyPr>
          <a:lstStyle/>
          <a:p>
            <a:r>
              <a:rPr lang="tr-TR" sz="9600" b="1" dirty="0">
                <a:solidFill>
                  <a:srgbClr val="C00000"/>
                </a:solidFill>
              </a:rPr>
              <a:t/>
            </a:r>
            <a:br>
              <a:rPr lang="tr-TR" sz="9600" b="1" dirty="0">
                <a:solidFill>
                  <a:srgbClr val="C00000"/>
                </a:solidFill>
              </a:rPr>
            </a:br>
            <a:r>
              <a:rPr lang="tr-TR" sz="9600" b="1" dirty="0">
                <a:solidFill>
                  <a:srgbClr val="C00000"/>
                </a:solidFill>
              </a:rPr>
              <a:t>ÖĞRETMENLİK MESLEK </a:t>
            </a:r>
            <a:br>
              <a:rPr lang="tr-TR" sz="9600" b="1" dirty="0">
                <a:solidFill>
                  <a:srgbClr val="C00000"/>
                </a:solidFill>
              </a:rPr>
            </a:br>
            <a:r>
              <a:rPr lang="tr-TR" sz="9600" b="1" dirty="0">
                <a:solidFill>
                  <a:srgbClr val="C00000"/>
                </a:solidFill>
              </a:rPr>
              <a:t>ETİĞİ</a:t>
            </a:r>
            <a:r>
              <a:rPr lang="tr-TR" sz="9600" dirty="0"/>
              <a:t> </a:t>
            </a:r>
            <a:br>
              <a:rPr lang="tr-TR" sz="9600" dirty="0"/>
            </a:br>
            <a:endParaRPr lang="tr-TR" sz="9600" dirty="0"/>
          </a:p>
        </p:txBody>
      </p:sp>
    </p:spTree>
    <p:extLst>
      <p:ext uri="{BB962C8B-B14F-4D97-AF65-F5344CB8AC3E}">
        <p14:creationId xmlns:p14="http://schemas.microsoft.com/office/powerpoint/2010/main" xmlns="" val="1790611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pPr marL="0" indent="0">
              <a:buNone/>
            </a:pPr>
            <a:endParaRPr lang="tr-TR" b="1" dirty="0"/>
          </a:p>
          <a:p>
            <a:pPr marL="0" indent="0">
              <a:buNone/>
            </a:pPr>
            <a:r>
              <a:rPr lang="tr-TR" b="1" dirty="0"/>
              <a:t>Profesyonel bir eğitimci,</a:t>
            </a:r>
            <a:br>
              <a:rPr lang="tr-TR" b="1" dirty="0"/>
            </a:br>
            <a:r>
              <a:rPr lang="tr-TR" dirty="0"/>
              <a:t>1. Meslektaşlarına ilişkin gizli bilgileri -yasalarca gerekli olmadıkça- ortaya çıkarmaz.</a:t>
            </a:r>
            <a:br>
              <a:rPr lang="tr-TR" dirty="0"/>
            </a:br>
            <a:endParaRPr lang="tr-TR" dirty="0"/>
          </a:p>
          <a:p>
            <a:pPr marL="0" indent="0">
              <a:buNone/>
            </a:pPr>
            <a:r>
              <a:rPr lang="tr-TR" dirty="0"/>
              <a:t>2. İsteyerek bir iş arkadaşı ya da çalıştığı okul hakkında yanlış açıklamalarda bulunmaz.</a:t>
            </a:r>
            <a:br>
              <a:rPr lang="tr-TR" dirty="0"/>
            </a:br>
            <a:endParaRPr lang="tr-TR" dirty="0"/>
          </a:p>
          <a:p>
            <a:pPr marL="0" indent="0">
              <a:buNone/>
            </a:pPr>
            <a:r>
              <a:rPr lang="tr-TR" dirty="0"/>
              <a:t>3. Meslektaşının seçme özgürlüğüne müdahale etmez. Eylemleri desteklemeye zorlanan meslektaşlarının üzerindeki baskıyı ve meslektaşları için tehdit unsuru olan ideolojileri ortadan kaldırmaya çalışır</a:t>
            </a:r>
          </a:p>
          <a:p>
            <a:pPr marL="0" indent="0">
              <a:buNone/>
            </a:pPr>
            <a:endParaRPr lang="tr-TR" dirty="0"/>
          </a:p>
        </p:txBody>
      </p:sp>
    </p:spTree>
    <p:extLst>
      <p:ext uri="{BB962C8B-B14F-4D97-AF65-F5344CB8AC3E}">
        <p14:creationId xmlns:p14="http://schemas.microsoft.com/office/powerpoint/2010/main" xmlns="" val="4094809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19801" cy="6758608"/>
          </a:xfrm>
        </p:spPr>
        <p:txBody>
          <a:bodyPr/>
          <a:lstStyle/>
          <a:p>
            <a:pPr marL="0" indent="0">
              <a:buNone/>
            </a:pPr>
            <a:r>
              <a:rPr lang="tr-TR" b="1" dirty="0">
                <a:solidFill>
                  <a:srgbClr val="00B0F0"/>
                </a:solidFill>
              </a:rPr>
              <a:t>      Velilere ve Topluma Karşı Etik Davranışlar</a:t>
            </a:r>
            <a:br>
              <a:rPr lang="tr-TR" b="1" dirty="0">
                <a:solidFill>
                  <a:srgbClr val="00B0F0"/>
                </a:solidFill>
              </a:rPr>
            </a:br>
            <a:endParaRPr lang="tr-TR" b="1" dirty="0">
              <a:solidFill>
                <a:srgbClr val="00B0F0"/>
              </a:solidFill>
            </a:endParaRPr>
          </a:p>
          <a:p>
            <a:r>
              <a:rPr lang="tr-TR" dirty="0"/>
              <a:t>1. Öğrencinin yararına olacağını düşündüğü tüm bilgileri velilerle paylaşmak için çaba gösterir.</a:t>
            </a:r>
            <a:br>
              <a:rPr lang="tr-TR" dirty="0"/>
            </a:br>
            <a:endParaRPr lang="tr-TR" dirty="0"/>
          </a:p>
          <a:p>
            <a:r>
              <a:rPr lang="tr-TR" dirty="0"/>
              <a:t>2. Sınıfında ya da toplumdaki farklı kültürlere ait değer ve gelenekleri anlamak için çaba gösterir ve farklılıklara saygı duyar.</a:t>
            </a:r>
            <a:br>
              <a:rPr lang="tr-TR" dirty="0"/>
            </a:br>
            <a:endParaRPr lang="tr-TR" dirty="0"/>
          </a:p>
          <a:p>
            <a:r>
              <a:rPr lang="tr-TR" dirty="0"/>
              <a:t>3. Okul/toplum ilişkilerinde olumlu ve aktif bir rol oynar.</a:t>
            </a:r>
          </a:p>
          <a:p>
            <a:pPr marL="0" indent="0">
              <a:buNone/>
            </a:pPr>
            <a:r>
              <a:rPr lang="tr-TR" dirty="0"/>
              <a:t> </a:t>
            </a:r>
          </a:p>
          <a:p>
            <a:endParaRPr lang="tr-TR" dirty="0"/>
          </a:p>
        </p:txBody>
      </p:sp>
    </p:spTree>
    <p:extLst>
      <p:ext uri="{BB962C8B-B14F-4D97-AF65-F5344CB8AC3E}">
        <p14:creationId xmlns:p14="http://schemas.microsoft.com/office/powerpoint/2010/main" xmlns="" val="4076980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pPr marL="0" indent="0">
              <a:buNone/>
            </a:pPr>
            <a:endParaRPr lang="tr-TR" dirty="0"/>
          </a:p>
          <a:p>
            <a:pPr marL="0" indent="0">
              <a:buNone/>
            </a:pPr>
            <a:r>
              <a:rPr lang="tr-TR" b="1" dirty="0">
                <a:solidFill>
                  <a:srgbClr val="FF0000"/>
                </a:solidFill>
              </a:rPr>
              <a:t>I- Öğrenciler İle İlişkilerde Etik ilkeler:</a:t>
            </a:r>
          </a:p>
          <a:p>
            <a:pPr marL="0" indent="0">
              <a:buNone/>
            </a:pPr>
            <a:r>
              <a:rPr lang="tr-TR" dirty="0"/>
              <a:t/>
            </a:r>
            <a:br>
              <a:rPr lang="tr-TR" dirty="0"/>
            </a:br>
            <a:r>
              <a:rPr lang="tr-TR" dirty="0"/>
              <a:t>1. Sevgi ve Saygı, </a:t>
            </a:r>
          </a:p>
          <a:p>
            <a:pPr marL="0" indent="0">
              <a:buNone/>
            </a:pPr>
            <a:r>
              <a:rPr lang="tr-TR" dirty="0"/>
              <a:t>2. İyi Örnek Olma, </a:t>
            </a:r>
          </a:p>
          <a:p>
            <a:pPr marL="0" indent="0">
              <a:buNone/>
            </a:pPr>
            <a:r>
              <a:rPr lang="tr-TR" dirty="0"/>
              <a:t>3.Anlayışlı ve Hoşgörülü Olma,</a:t>
            </a:r>
          </a:p>
          <a:p>
            <a:pPr marL="0" indent="0">
              <a:buNone/>
            </a:pPr>
            <a:r>
              <a:rPr lang="tr-TR" dirty="0"/>
              <a:t> 4. Adil ve Eşit Davranma,</a:t>
            </a:r>
          </a:p>
          <a:p>
            <a:pPr marL="0" indent="0">
              <a:buNone/>
            </a:pPr>
            <a:r>
              <a:rPr lang="tr-TR" dirty="0"/>
              <a:t> 5. Öğrencinin Gelişimini Gözetme, </a:t>
            </a:r>
          </a:p>
          <a:p>
            <a:pPr marL="0" indent="0">
              <a:buNone/>
            </a:pPr>
            <a:r>
              <a:rPr lang="tr-TR" dirty="0"/>
              <a:t>6. Öğrenciye Ait Bilgileri Saklama, </a:t>
            </a:r>
          </a:p>
          <a:p>
            <a:pPr marL="0" indent="0">
              <a:buNone/>
            </a:pPr>
            <a:r>
              <a:rPr lang="tr-TR" dirty="0"/>
              <a:t>7. Menfi Psikolojik Durumları Yansıtmama, 8. Kötü Muameleden Kaçınma</a:t>
            </a:r>
          </a:p>
          <a:p>
            <a:pPr marL="0" indent="0">
              <a:buNone/>
            </a:pPr>
            <a:endParaRPr lang="tr-TR" dirty="0"/>
          </a:p>
          <a:p>
            <a:endParaRPr lang="tr-TR" dirty="0"/>
          </a:p>
        </p:txBody>
      </p:sp>
    </p:spTree>
    <p:extLst>
      <p:ext uri="{BB962C8B-B14F-4D97-AF65-F5344CB8AC3E}">
        <p14:creationId xmlns:p14="http://schemas.microsoft.com/office/powerpoint/2010/main" xmlns="" val="24425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33656" cy="6858000"/>
          </a:xfrm>
        </p:spPr>
        <p:txBody>
          <a:bodyPr/>
          <a:lstStyle/>
          <a:p>
            <a:pPr marL="0" indent="0">
              <a:buNone/>
            </a:pPr>
            <a:endParaRPr lang="tr-TR" dirty="0"/>
          </a:p>
          <a:p>
            <a:pPr marL="0" indent="0">
              <a:buNone/>
            </a:pPr>
            <a:r>
              <a:rPr lang="tr-TR" b="1" dirty="0">
                <a:solidFill>
                  <a:srgbClr val="FF0000"/>
                </a:solidFill>
              </a:rPr>
              <a:t>II- Eğitim Mesleğine İlişkin Etik İlkeler:</a:t>
            </a:r>
            <a:r>
              <a:rPr lang="tr-TR" dirty="0"/>
              <a:t/>
            </a:r>
            <a:br>
              <a:rPr lang="tr-TR" dirty="0"/>
            </a:br>
            <a:endParaRPr lang="tr-TR" dirty="0"/>
          </a:p>
          <a:p>
            <a:pPr marL="0" indent="0">
              <a:buNone/>
            </a:pPr>
            <a:r>
              <a:rPr lang="tr-TR" dirty="0"/>
              <a:t>9. Mesleki Yeterlilik, </a:t>
            </a:r>
          </a:p>
          <a:p>
            <a:pPr marL="0" indent="0">
              <a:buNone/>
            </a:pPr>
            <a:r>
              <a:rPr lang="tr-TR" dirty="0"/>
              <a:t>10. Sağlıklı ve Güvenli Eğitim Ortamı Sağlama,</a:t>
            </a:r>
          </a:p>
          <a:p>
            <a:pPr marL="0" indent="0">
              <a:buNone/>
            </a:pPr>
            <a:r>
              <a:rPr lang="tr-TR" dirty="0"/>
              <a:t> 11. Mesai ve Ders Saatlerine Uyma, </a:t>
            </a:r>
          </a:p>
          <a:p>
            <a:pPr marL="0" indent="0">
              <a:buNone/>
            </a:pPr>
            <a:r>
              <a:rPr lang="tr-TR" dirty="0"/>
              <a:t>12. Hediye Alma, </a:t>
            </a:r>
          </a:p>
          <a:p>
            <a:pPr marL="0" indent="0">
              <a:buNone/>
            </a:pPr>
            <a:r>
              <a:rPr lang="tr-TR" dirty="0"/>
              <a:t>13. Kişisel Menfaat Sağlama </a:t>
            </a:r>
          </a:p>
          <a:p>
            <a:pPr marL="0" indent="0">
              <a:buNone/>
            </a:pPr>
            <a:r>
              <a:rPr lang="tr-TR" dirty="0"/>
              <a:t>14. Özel Ders </a:t>
            </a:r>
          </a:p>
          <a:p>
            <a:pPr marL="0" indent="0">
              <a:buNone/>
            </a:pPr>
            <a:endParaRPr lang="tr-TR" dirty="0"/>
          </a:p>
        </p:txBody>
      </p:sp>
    </p:spTree>
    <p:extLst>
      <p:ext uri="{BB962C8B-B14F-4D97-AF65-F5344CB8AC3E}">
        <p14:creationId xmlns:p14="http://schemas.microsoft.com/office/powerpoint/2010/main" xmlns="" val="1413247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pPr marL="0" indent="0">
              <a:buNone/>
            </a:pPr>
            <a:endParaRPr lang="tr-TR" dirty="0"/>
          </a:p>
          <a:p>
            <a:pPr>
              <a:buFontTx/>
              <a:buChar char="-"/>
            </a:pPr>
            <a:r>
              <a:rPr lang="tr-TR" b="1" dirty="0">
                <a:solidFill>
                  <a:srgbClr val="FF0000"/>
                </a:solidFill>
              </a:rPr>
              <a:t>Eğitimciler İle İlişkilerde Etik ilkeler:</a:t>
            </a:r>
            <a:br>
              <a:rPr lang="tr-TR" b="1" dirty="0">
                <a:solidFill>
                  <a:srgbClr val="FF0000"/>
                </a:solidFill>
              </a:rPr>
            </a:br>
            <a:endParaRPr lang="tr-TR" b="1" dirty="0">
              <a:solidFill>
                <a:srgbClr val="FF0000"/>
              </a:solidFill>
            </a:endParaRPr>
          </a:p>
          <a:p>
            <a:pPr>
              <a:buFontTx/>
              <a:buChar char="-"/>
            </a:pPr>
            <a:r>
              <a:rPr lang="tr-TR" dirty="0"/>
              <a:t>Eğitimci, öğrencilerin sosyal, fiziksel, duygusal, kültürel, ahlaki, manevi ve düşünsel açıdan gelişimlerini sağlamak, beceri ve yeteneklerini ortaya çıkarmak için velilerle iyi iletişim kurar. </a:t>
            </a:r>
          </a:p>
          <a:p>
            <a:pPr>
              <a:buFontTx/>
              <a:buChar char="-"/>
            </a:pPr>
            <a:r>
              <a:rPr lang="tr-TR" dirty="0"/>
              <a:t>Çocuklarıyla gerektiği gibi ilgilenmeleri konusunda velileri yönlendirir. Veliler arasında ırk, dil, din, renk, cinsiyet, siyasi görüş ve aile statüsüne dayalı ayrımcılık yapmaz.</a:t>
            </a:r>
          </a:p>
        </p:txBody>
      </p:sp>
    </p:spTree>
    <p:extLst>
      <p:ext uri="{BB962C8B-B14F-4D97-AF65-F5344CB8AC3E}">
        <p14:creationId xmlns:p14="http://schemas.microsoft.com/office/powerpoint/2010/main" xmlns="" val="2599533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idx="1"/>
          </p:nvPr>
        </p:nvSpPr>
        <p:spPr>
          <a:xfrm>
            <a:off x="0" y="0"/>
            <a:ext cx="9144000" cy="6858000"/>
          </a:xfrm>
        </p:spPr>
        <p:txBody>
          <a:bodyPr/>
          <a:lstStyle/>
          <a:p>
            <a:pPr marL="0" indent="0">
              <a:buNone/>
            </a:pPr>
            <a:endParaRPr lang="tr-TR" dirty="0"/>
          </a:p>
          <a:p>
            <a:pPr marL="0" indent="0">
              <a:buNone/>
            </a:pPr>
            <a:endParaRPr lang="tr-TR" dirty="0"/>
          </a:p>
          <a:p>
            <a:pPr marL="0" indent="0">
              <a:buNone/>
            </a:pPr>
            <a:r>
              <a:rPr lang="tr-TR" dirty="0"/>
              <a:t>Millî Eğitim Bakanlığı Din Öğretimi Genel Müdürümüz Sayın Nazif Yılmaz’ın  </a:t>
            </a:r>
            <a:r>
              <a:rPr lang="tr-TR" b="1" dirty="0">
                <a:solidFill>
                  <a:srgbClr val="FF0000"/>
                </a:solidFill>
              </a:rPr>
              <a:t>'Öğretmenlik Mesleğinin Temel Değerleri, Mesleğin İtibarı ve Etik İlkeleri'</a:t>
            </a:r>
            <a:r>
              <a:rPr lang="tr-TR" dirty="0"/>
              <a:t> konusunda vermiş olduğu 4 KASIM 2020 tarihli Online eğitim kaydını </a:t>
            </a:r>
            <a:r>
              <a:rPr lang="tr-TR" dirty="0" err="1"/>
              <a:t>youtube</a:t>
            </a:r>
            <a:r>
              <a:rPr lang="tr-TR" dirty="0"/>
              <a:t> üzerinden izlemenizi tavsiye ederiz. </a:t>
            </a:r>
          </a:p>
        </p:txBody>
      </p:sp>
    </p:spTree>
    <p:extLst>
      <p:ext uri="{BB962C8B-B14F-4D97-AF65-F5344CB8AC3E}">
        <p14:creationId xmlns:p14="http://schemas.microsoft.com/office/powerpoint/2010/main" xmlns="" val="3278338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endParaRPr lang="tr-TR" dirty="0"/>
          </a:p>
          <a:p>
            <a:r>
              <a:rPr lang="tr-TR" dirty="0"/>
              <a:t> Öğretmenlik mesleği insan ilişkilerinin yoğun olarak yaşandığı ve ahlaki sorumlulukları bulunan etik (ahlak bilimsel) bir meslektir. </a:t>
            </a:r>
          </a:p>
          <a:p>
            <a:pPr marL="0" indent="0">
              <a:buNone/>
            </a:pPr>
            <a:endParaRPr lang="tr-TR" dirty="0"/>
          </a:p>
          <a:p>
            <a:r>
              <a:rPr lang="tr-TR" dirty="0"/>
              <a:t>“Devletin eğitim, öğretim ve bununla ilgili yönetim görevlerini üzerine alan bir ihtisas mesleği” olarak tanımlanmaktadır. </a:t>
            </a:r>
          </a:p>
          <a:p>
            <a:endParaRPr lang="tr-TR" dirty="0"/>
          </a:p>
          <a:p>
            <a:endParaRPr lang="tr-TR" dirty="0"/>
          </a:p>
        </p:txBody>
      </p:sp>
    </p:spTree>
    <p:extLst>
      <p:ext uri="{BB962C8B-B14F-4D97-AF65-F5344CB8AC3E}">
        <p14:creationId xmlns:p14="http://schemas.microsoft.com/office/powerpoint/2010/main" xmlns="" val="915570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endParaRPr lang="tr-TR" dirty="0"/>
          </a:p>
          <a:p>
            <a:endParaRPr lang="tr-TR" dirty="0"/>
          </a:p>
          <a:p>
            <a:endParaRPr lang="tr-TR" dirty="0"/>
          </a:p>
          <a:p>
            <a:r>
              <a:rPr lang="tr-TR" dirty="0"/>
              <a:t>Öğretmenlik mesleği, “tüm mesleklerin meslek adamını yetiştirmesi” bakımından diğer mesleklerden daha önemli ve farklı bir nitelik göstermektedir. Bu nedenle onun da kendine has özellikleri bağlamında bir mesleki etiğe sahip olması gerekmektedir</a:t>
            </a:r>
          </a:p>
          <a:p>
            <a:endParaRPr lang="tr-TR" dirty="0"/>
          </a:p>
        </p:txBody>
      </p:sp>
    </p:spTree>
    <p:extLst>
      <p:ext uri="{BB962C8B-B14F-4D97-AF65-F5344CB8AC3E}">
        <p14:creationId xmlns:p14="http://schemas.microsoft.com/office/powerpoint/2010/main" xmlns="" val="1330538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indent="0">
              <a:buNone/>
            </a:pPr>
            <a:r>
              <a:rPr lang="tr-TR" sz="2800" dirty="0">
                <a:solidFill>
                  <a:schemeClr val="tx2"/>
                </a:solidFill>
              </a:rPr>
              <a:t> </a:t>
            </a:r>
          </a:p>
          <a:p>
            <a:pPr marL="0" indent="0">
              <a:buNone/>
            </a:pPr>
            <a:r>
              <a:rPr lang="tr-TR" sz="2800" dirty="0">
                <a:solidFill>
                  <a:schemeClr val="tx2"/>
                </a:solidFill>
              </a:rPr>
              <a:t>  Avrupa Birliği Öğretmen Yetiştirme Raporunda da </a:t>
            </a:r>
          </a:p>
          <a:p>
            <a:pPr marL="0" indent="0">
              <a:buNone/>
            </a:pPr>
            <a:r>
              <a:rPr lang="tr-TR" sz="2800" dirty="0"/>
              <a:t>  </a:t>
            </a:r>
          </a:p>
          <a:p>
            <a:pPr marL="0" indent="0">
              <a:buNone/>
            </a:pPr>
            <a:r>
              <a:rPr lang="tr-TR" sz="2800" b="1" dirty="0"/>
              <a:t>Profesyonel öğretmenlerin; </a:t>
            </a:r>
          </a:p>
          <a:p>
            <a:r>
              <a:rPr lang="tr-TR" sz="2800" dirty="0"/>
              <a:t>1. Öğretim, öğrenme ve çalışmaya ilişkin araştırma sonuçlarına dayalı bilgiyle yoğrulmuş, </a:t>
            </a:r>
          </a:p>
          <a:p>
            <a:r>
              <a:rPr lang="tr-TR" sz="2800" dirty="0"/>
              <a:t>2. Etkili öğretme, öğrenme ve çalışma süreçlerinin geliştirilmesi için zengin geçerli deneyimlere sahip, </a:t>
            </a:r>
          </a:p>
          <a:p>
            <a:r>
              <a:rPr lang="tr-TR" sz="2800" dirty="0"/>
              <a:t>3. Özerk, yetkin, öğrencileriyle ilgili, eleştirel yapısı gelişmiş, entelektüel, </a:t>
            </a:r>
          </a:p>
          <a:p>
            <a:r>
              <a:rPr lang="tr-TR" sz="2800" dirty="0"/>
              <a:t>4. Öğretmenlik mesleğiyle ilgili özerk meslek örgütlerinde sorumluluk alan, </a:t>
            </a:r>
          </a:p>
          <a:p>
            <a:r>
              <a:rPr lang="tr-TR" sz="2800" dirty="0"/>
              <a:t>5. Meslek etiğini benimsemiş kişiler olması beklenmektedir</a:t>
            </a:r>
          </a:p>
          <a:p>
            <a:endParaRPr lang="tr-TR" sz="2800" dirty="0"/>
          </a:p>
        </p:txBody>
      </p:sp>
    </p:spTree>
    <p:extLst>
      <p:ext uri="{BB962C8B-B14F-4D97-AF65-F5344CB8AC3E}">
        <p14:creationId xmlns:p14="http://schemas.microsoft.com/office/powerpoint/2010/main" xmlns="" val="3011067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r>
              <a:rPr lang="tr-TR" dirty="0"/>
              <a:t>Öğretmenlik mesleğinin temel özelliklerini </a:t>
            </a:r>
            <a:r>
              <a:rPr lang="tr-TR" b="1" dirty="0"/>
              <a:t>“kişisel özellikler” </a:t>
            </a:r>
            <a:r>
              <a:rPr lang="tr-TR" dirty="0" err="1"/>
              <a:t>ve</a:t>
            </a:r>
            <a:r>
              <a:rPr lang="tr-TR" b="1" dirty="0" err="1"/>
              <a:t>“mesleki</a:t>
            </a:r>
            <a:r>
              <a:rPr lang="tr-TR" b="1" dirty="0"/>
              <a:t> özellikler”</a:t>
            </a:r>
            <a:r>
              <a:rPr lang="tr-TR" dirty="0"/>
              <a:t> olmak üzere iki grupta toplamaktadır. </a:t>
            </a:r>
          </a:p>
          <a:p>
            <a:endParaRPr lang="tr-TR" dirty="0"/>
          </a:p>
          <a:p>
            <a:r>
              <a:rPr lang="tr-TR" b="1" dirty="0">
                <a:solidFill>
                  <a:srgbClr val="FF0000"/>
                </a:solidFill>
              </a:rPr>
              <a:t>Kişisel özellikler olarak</a:t>
            </a:r>
            <a:r>
              <a:rPr lang="tr-TR" dirty="0"/>
              <a:t>: “öğretmenliğin bir sevgi mesleği” olduğu, “öğretmenlik mesleğinin iyi iletişim yeteneklerine sahip olmayı gerektirdiği”; </a:t>
            </a:r>
          </a:p>
          <a:p>
            <a:pPr marL="0" indent="0">
              <a:buNone/>
            </a:pPr>
            <a:endParaRPr lang="tr-TR" dirty="0"/>
          </a:p>
          <a:p>
            <a:r>
              <a:rPr lang="tr-TR" b="1" dirty="0">
                <a:solidFill>
                  <a:srgbClr val="FF0000"/>
                </a:solidFill>
              </a:rPr>
              <a:t>Mesleki özellikler olarak </a:t>
            </a:r>
            <a:r>
              <a:rPr lang="tr-TR" dirty="0"/>
              <a:t>“öğretmenlik mesleğinin genel kültür, alan bilgisi ve öğretmenlik meslek bilgisi ile ilgili yeterlikleri gerektirdiği”, “öğretmenlerin, öğretme görevi yanında idare ve yönetim görevlerinin de” olduğu, “öğretmenlerin öğrencilerin yanında, öğrenci velilerine ve topluma karşı da sorumluluklarının” olduğunu belirtmektedir. </a:t>
            </a:r>
          </a:p>
          <a:p>
            <a:pPr marL="0" indent="0">
              <a:buNone/>
            </a:pPr>
            <a:endParaRPr lang="tr-TR" dirty="0"/>
          </a:p>
        </p:txBody>
      </p:sp>
    </p:spTree>
    <p:extLst>
      <p:ext uri="{BB962C8B-B14F-4D97-AF65-F5344CB8AC3E}">
        <p14:creationId xmlns:p14="http://schemas.microsoft.com/office/powerpoint/2010/main" xmlns="" val="87324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Autofit/>
          </a:bodyPr>
          <a:lstStyle/>
          <a:p>
            <a:pPr marL="0" indent="0">
              <a:buNone/>
            </a:pPr>
            <a:r>
              <a:rPr lang="tr-TR" sz="2800" dirty="0"/>
              <a:t>  Öğretmenlik mesleği veya ilmi itibariyle eğitimcilik, her şeyden önce insan yetiştirme mesleği demektir.</a:t>
            </a:r>
            <a:r>
              <a:rPr lang="tr-TR" sz="2800" dirty="0">
                <a:solidFill>
                  <a:srgbClr val="FF0000"/>
                </a:solidFill>
              </a:rPr>
              <a:t> İyi bir öğretmende bulunması gereken özellikleri şöyle belirtmektedir:</a:t>
            </a:r>
          </a:p>
          <a:p>
            <a:r>
              <a:rPr lang="tr-TR" sz="2800" b="1" dirty="0">
                <a:solidFill>
                  <a:srgbClr val="7030A0"/>
                </a:solidFill>
              </a:rPr>
              <a:t>Sınıfı iyi yönetmeli,</a:t>
            </a:r>
          </a:p>
          <a:p>
            <a:r>
              <a:rPr lang="tr-TR" sz="2800" b="1" dirty="0">
                <a:solidFill>
                  <a:srgbClr val="7030A0"/>
                </a:solidFill>
              </a:rPr>
              <a:t>Güven vermeli,</a:t>
            </a:r>
          </a:p>
          <a:p>
            <a:r>
              <a:rPr lang="tr-TR" sz="2800" b="1" dirty="0">
                <a:solidFill>
                  <a:srgbClr val="7030A0"/>
                </a:solidFill>
              </a:rPr>
              <a:t>Mesleki etkinliği olmalı,</a:t>
            </a:r>
          </a:p>
          <a:p>
            <a:r>
              <a:rPr lang="tr-TR" sz="2800" b="1" dirty="0">
                <a:solidFill>
                  <a:srgbClr val="7030A0"/>
                </a:solidFill>
              </a:rPr>
              <a:t>Mesleki etiği izlemeli,</a:t>
            </a:r>
          </a:p>
          <a:p>
            <a:r>
              <a:rPr lang="tr-TR" sz="2800" b="1" dirty="0">
                <a:solidFill>
                  <a:srgbClr val="7030A0"/>
                </a:solidFill>
              </a:rPr>
              <a:t>Bilgi birikimi olmalı,</a:t>
            </a:r>
          </a:p>
          <a:p>
            <a:r>
              <a:rPr lang="tr-TR" sz="2800" b="1" dirty="0">
                <a:solidFill>
                  <a:srgbClr val="7030A0"/>
                </a:solidFill>
              </a:rPr>
              <a:t>Toplumca onaylanmalı,</a:t>
            </a:r>
          </a:p>
          <a:p>
            <a:r>
              <a:rPr lang="tr-TR" sz="2800" b="1" dirty="0">
                <a:solidFill>
                  <a:srgbClr val="7030A0"/>
                </a:solidFill>
              </a:rPr>
              <a:t>Yansız değerlendirmeli,</a:t>
            </a:r>
          </a:p>
          <a:p>
            <a:r>
              <a:rPr lang="tr-TR" sz="2800" b="1" dirty="0">
                <a:solidFill>
                  <a:srgbClr val="7030A0"/>
                </a:solidFill>
              </a:rPr>
              <a:t>Öğrenmeyi sağlamalı,</a:t>
            </a:r>
          </a:p>
          <a:p>
            <a:r>
              <a:rPr lang="tr-TR" sz="2800" b="1" dirty="0">
                <a:solidFill>
                  <a:srgbClr val="7030A0"/>
                </a:solidFill>
              </a:rPr>
              <a:t>Danışman olmalı,</a:t>
            </a:r>
          </a:p>
          <a:p>
            <a:r>
              <a:rPr lang="tr-TR" sz="2800" b="1" dirty="0">
                <a:solidFill>
                  <a:srgbClr val="7030A0"/>
                </a:solidFill>
              </a:rPr>
              <a:t>Öğreteceği içeriği etkili sunmalı.</a:t>
            </a:r>
          </a:p>
          <a:p>
            <a:endParaRPr lang="tr-TR" sz="2800" dirty="0"/>
          </a:p>
        </p:txBody>
      </p:sp>
    </p:spTree>
    <p:extLst>
      <p:ext uri="{BB962C8B-B14F-4D97-AF65-F5344CB8AC3E}">
        <p14:creationId xmlns:p14="http://schemas.microsoft.com/office/powerpoint/2010/main" xmlns="" val="3254198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20000"/>
          </a:bodyPr>
          <a:lstStyle/>
          <a:p>
            <a:r>
              <a:rPr lang="tr-TR" dirty="0"/>
              <a:t>Öğretmenlik meslek etiği, bir öğretmende bulunması gereken değer ve erdemleri içermektedir.</a:t>
            </a:r>
          </a:p>
          <a:p>
            <a:pPr marL="0" indent="0">
              <a:buNone/>
            </a:pPr>
            <a:endParaRPr lang="tr-TR" dirty="0"/>
          </a:p>
          <a:p>
            <a:pPr marL="0" indent="0">
              <a:buNone/>
            </a:pPr>
            <a:r>
              <a:rPr lang="tr-TR" b="1" dirty="0">
                <a:solidFill>
                  <a:srgbClr val="FF0000"/>
                </a:solidFill>
              </a:rPr>
              <a:t>Öğretmenlik mesleği etik ilkelerini; </a:t>
            </a:r>
          </a:p>
          <a:p>
            <a:pPr marL="0" indent="0">
              <a:buNone/>
            </a:pPr>
            <a:r>
              <a:rPr lang="tr-TR" dirty="0"/>
              <a:t>1. Profesyonellik, </a:t>
            </a:r>
          </a:p>
          <a:p>
            <a:pPr marL="0" indent="0">
              <a:buNone/>
            </a:pPr>
            <a:r>
              <a:rPr lang="tr-TR" dirty="0"/>
              <a:t>2. Hizmette sorumluluk,</a:t>
            </a:r>
          </a:p>
          <a:p>
            <a:pPr marL="0" indent="0">
              <a:buNone/>
            </a:pPr>
            <a:r>
              <a:rPr lang="tr-TR" dirty="0"/>
              <a:t>3. Adalet, </a:t>
            </a:r>
          </a:p>
          <a:p>
            <a:pPr marL="0" indent="0">
              <a:buNone/>
            </a:pPr>
            <a:r>
              <a:rPr lang="tr-TR" dirty="0"/>
              <a:t>4. Eşitlik, </a:t>
            </a:r>
          </a:p>
          <a:p>
            <a:pPr marL="0" indent="0">
              <a:buNone/>
            </a:pPr>
            <a:r>
              <a:rPr lang="tr-TR" dirty="0"/>
              <a:t>5. Sağlıklı ve güvenlikli bir ortamın sağlanması, </a:t>
            </a:r>
          </a:p>
          <a:p>
            <a:pPr marL="0" indent="0">
              <a:buNone/>
            </a:pPr>
            <a:r>
              <a:rPr lang="tr-TR" dirty="0"/>
              <a:t>6. Yolsuzluk yapmamak, </a:t>
            </a:r>
          </a:p>
          <a:p>
            <a:pPr marL="0" indent="0">
              <a:buNone/>
            </a:pPr>
            <a:r>
              <a:rPr lang="tr-TR" dirty="0"/>
              <a:t>7. Dürüstlük-doğruluk ve güven, </a:t>
            </a:r>
          </a:p>
          <a:p>
            <a:pPr marL="0" indent="0">
              <a:buNone/>
            </a:pPr>
            <a:r>
              <a:rPr lang="tr-TR" dirty="0"/>
              <a:t>8. Tarafsızlık, </a:t>
            </a:r>
          </a:p>
          <a:p>
            <a:pPr marL="0" indent="0">
              <a:buNone/>
            </a:pPr>
            <a:r>
              <a:rPr lang="tr-TR" dirty="0"/>
              <a:t>9. Mesleki bağlılık ve sürekli gelişme, </a:t>
            </a:r>
          </a:p>
          <a:p>
            <a:pPr marL="0" indent="0">
              <a:buNone/>
            </a:pPr>
            <a:r>
              <a:rPr lang="tr-TR" dirty="0"/>
              <a:t>10. Saygı, </a:t>
            </a:r>
          </a:p>
          <a:p>
            <a:pPr marL="0" indent="0">
              <a:buNone/>
            </a:pPr>
            <a:r>
              <a:rPr lang="tr-TR" dirty="0"/>
              <a:t>11. Kaynakların etkili kullanımı olmak üzere on bir başlık altında toplamaktadır.</a:t>
            </a:r>
          </a:p>
          <a:p>
            <a:endParaRPr lang="tr-TR" dirty="0"/>
          </a:p>
        </p:txBody>
      </p:sp>
    </p:spTree>
    <p:extLst>
      <p:ext uri="{BB962C8B-B14F-4D97-AF65-F5344CB8AC3E}">
        <p14:creationId xmlns:p14="http://schemas.microsoft.com/office/powerpoint/2010/main" xmlns="" val="4023531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20000"/>
          </a:bodyPr>
          <a:lstStyle/>
          <a:p>
            <a:r>
              <a:rPr lang="tr-TR" dirty="0">
                <a:solidFill>
                  <a:srgbClr val="00B0F0"/>
                </a:solidFill>
              </a:rPr>
              <a:t>Öğrencilere Karşı Etik Davranışlar</a:t>
            </a:r>
            <a:r>
              <a:rPr lang="tr-TR" i="1" dirty="0">
                <a:solidFill>
                  <a:srgbClr val="00B0F0"/>
                </a:solidFill>
              </a:rPr>
              <a:t/>
            </a:r>
            <a:br>
              <a:rPr lang="tr-TR" i="1" dirty="0">
                <a:solidFill>
                  <a:srgbClr val="00B0F0"/>
                </a:solidFill>
              </a:rPr>
            </a:br>
            <a:r>
              <a:rPr lang="tr-TR" dirty="0"/>
              <a:t/>
            </a:r>
            <a:br>
              <a:rPr lang="tr-TR" dirty="0"/>
            </a:br>
            <a:r>
              <a:rPr lang="tr-TR" b="1" dirty="0"/>
              <a:t>Profesyonel bir eğitimci,</a:t>
            </a:r>
          </a:p>
          <a:p>
            <a:r>
              <a:rPr lang="tr-TR" dirty="0"/>
              <a:t> Öğrenciye karşı saygılı ve adil davranır, problemlere çözüm arar, yasa ve okul kurallarına göre hareket eder.</a:t>
            </a:r>
          </a:p>
          <a:p>
            <a:pPr marL="0" indent="0">
              <a:buNone/>
            </a:pPr>
            <a:endParaRPr lang="tr-TR" dirty="0"/>
          </a:p>
          <a:p>
            <a:r>
              <a:rPr lang="tr-TR" dirty="0"/>
              <a:t>Öğrencileri aşağılamaz.</a:t>
            </a:r>
          </a:p>
          <a:p>
            <a:pPr marL="0" indent="0">
              <a:buNone/>
            </a:pPr>
            <a:endParaRPr lang="tr-TR" dirty="0"/>
          </a:p>
          <a:p>
            <a:r>
              <a:rPr lang="tr-TR" dirty="0"/>
              <a:t> Öğrenci ile ilgili gizli bilgileri -yasalarca gerekli olmadıkça- ortaya çıkarmaz.</a:t>
            </a:r>
          </a:p>
          <a:p>
            <a:pPr marL="0" indent="0">
              <a:buNone/>
            </a:pPr>
            <a:endParaRPr lang="tr-TR" dirty="0"/>
          </a:p>
          <a:p>
            <a:r>
              <a:rPr lang="tr-TR" dirty="0"/>
              <a:t>Öğrencileri öğrenme, sağlık ve güvenlik ile ilgili konularda tehlike oluşturabilecek durumlardan korumak için çaba sarf eder.</a:t>
            </a:r>
          </a:p>
          <a:p>
            <a:pPr marL="0" indent="0">
              <a:buNone/>
            </a:pPr>
            <a:endParaRPr lang="tr-TR" dirty="0"/>
          </a:p>
          <a:p>
            <a:r>
              <a:rPr lang="tr-TR" dirty="0"/>
              <a:t> Gerçekleri önyargısız, kişisel yargıları olmadan ortaya koymaya çalışır.</a:t>
            </a:r>
          </a:p>
          <a:p>
            <a:endParaRPr lang="tr-TR" dirty="0"/>
          </a:p>
        </p:txBody>
      </p:sp>
    </p:spTree>
    <p:extLst>
      <p:ext uri="{BB962C8B-B14F-4D97-AF65-F5344CB8AC3E}">
        <p14:creationId xmlns:p14="http://schemas.microsoft.com/office/powerpoint/2010/main" xmlns="" val="2393024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7500" lnSpcReduction="20000"/>
          </a:bodyPr>
          <a:lstStyle/>
          <a:p>
            <a:pPr marL="0" indent="0">
              <a:buNone/>
            </a:pPr>
            <a:r>
              <a:rPr lang="tr-TR" b="1" dirty="0">
                <a:solidFill>
                  <a:srgbClr val="00B0F0"/>
                </a:solidFill>
              </a:rPr>
              <a:t>                 Meslektaşlarına Karşı Etik Davranışlar</a:t>
            </a:r>
            <a:r>
              <a:rPr lang="tr-TR" dirty="0"/>
              <a:t/>
            </a:r>
            <a:br>
              <a:rPr lang="tr-TR" dirty="0"/>
            </a:br>
            <a:endParaRPr lang="tr-TR" dirty="0"/>
          </a:p>
          <a:p>
            <a:r>
              <a:rPr lang="tr-TR" b="1" dirty="0">
                <a:solidFill>
                  <a:srgbClr val="FF0000"/>
                </a:solidFill>
              </a:rPr>
              <a:t>Eğitimci; meslektaşları arasında ırk, dil, din, renk, cinsiyet, siyasi görüş ve aile statüsüne dayalı ayrımcılık yapmaz. </a:t>
            </a:r>
          </a:p>
          <a:p>
            <a:endParaRPr lang="tr-TR" b="1" dirty="0">
              <a:solidFill>
                <a:srgbClr val="FF0000"/>
              </a:solidFill>
            </a:endParaRPr>
          </a:p>
          <a:p>
            <a:r>
              <a:rPr lang="tr-TR" b="1" dirty="0">
                <a:solidFill>
                  <a:srgbClr val="FF0000"/>
                </a:solidFill>
              </a:rPr>
              <a:t>Meslektaşlarına, öğrencilerle ilgili güven sarsıcı veya önyargılı yaklaşmalara neden olacak şekilde telkin ve yönlendirmede bulunmaz. </a:t>
            </a:r>
          </a:p>
          <a:p>
            <a:endParaRPr lang="tr-TR" b="1" dirty="0">
              <a:solidFill>
                <a:srgbClr val="FF0000"/>
              </a:solidFill>
            </a:endParaRPr>
          </a:p>
          <a:p>
            <a:r>
              <a:rPr lang="tr-TR" b="1" dirty="0">
                <a:solidFill>
                  <a:srgbClr val="FF0000"/>
                </a:solidFill>
              </a:rPr>
              <a:t>Meslektaşları ile ilgili edindiği bilgilerde gizliliğe riayet eder. Öğrencilerin huzurunda ve değişik ortamlarda meslektaşları aleyhine söz söylemez, olumsuz söz ve davranışlardan kaçınır. </a:t>
            </a:r>
          </a:p>
          <a:p>
            <a:endParaRPr lang="tr-TR" b="1" dirty="0">
              <a:solidFill>
                <a:srgbClr val="FF0000"/>
              </a:solidFill>
            </a:endParaRPr>
          </a:p>
          <a:p>
            <a:r>
              <a:rPr lang="tr-TR" b="1" dirty="0">
                <a:solidFill>
                  <a:srgbClr val="FF0000"/>
                </a:solidFill>
              </a:rPr>
              <a:t>Meslektaşları ile öğrencilerin kaliteli bir eğitim-öğretim alması için işbirliği yapar, bu süreçte karşılaştığı sorunları okul yönetimi ile paylaşır.</a:t>
            </a:r>
          </a:p>
          <a:p>
            <a:pPr marL="0" indent="0">
              <a:buNone/>
            </a:pPr>
            <a:endParaRPr lang="tr-TR" dirty="0"/>
          </a:p>
          <a:p>
            <a:pPr marL="0" indent="0">
              <a:buNone/>
            </a:pPr>
            <a:r>
              <a:rPr lang="tr-TR" dirty="0"/>
              <a:t/>
            </a:r>
            <a:br>
              <a:rPr lang="tr-TR" dirty="0"/>
            </a:br>
            <a:endParaRPr lang="tr-TR" dirty="0"/>
          </a:p>
        </p:txBody>
      </p:sp>
    </p:spTree>
    <p:extLst>
      <p:ext uri="{BB962C8B-B14F-4D97-AF65-F5344CB8AC3E}">
        <p14:creationId xmlns:p14="http://schemas.microsoft.com/office/powerpoint/2010/main" xmlns="" val="276810734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416</Words>
  <Application>Microsoft Office PowerPoint</Application>
  <PresentationFormat>Ekran Gösterisi (4:3)</PresentationFormat>
  <Paragraphs>101</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Ofis Teması</vt:lpstr>
      <vt:lpstr> ÖĞRETMENLİK MESLEK  ETİĞİ  </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ÖĞRETMENLİK MESLEK  ETİĞİ</dc:title>
  <dc:creator>Asus</dc:creator>
  <cp:lastModifiedBy>pc</cp:lastModifiedBy>
  <cp:revision>14</cp:revision>
  <dcterms:created xsi:type="dcterms:W3CDTF">2022-01-02T11:15:51Z</dcterms:created>
  <dcterms:modified xsi:type="dcterms:W3CDTF">2022-01-07T05:11:27Z</dcterms:modified>
</cp:coreProperties>
</file>