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BA86AAE6-75C5-41CC-B322-0155F359E558}" type="datetimeFigureOut">
              <a:rPr lang="tr-TR" smtClean="0"/>
              <a:pPr/>
              <a:t>03.03.2022</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5E73269B-4B62-4135-AE54-1F9E91B0E83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A86AAE6-75C5-41CC-B322-0155F359E558}" type="datetimeFigureOut">
              <a:rPr lang="tr-TR" smtClean="0"/>
              <a:pPr/>
              <a:t>03.03.2022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E73269B-4B62-4135-AE54-1F9E91B0E8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A86AAE6-75C5-41CC-B322-0155F359E558}" type="datetimeFigureOut">
              <a:rPr lang="tr-TR" smtClean="0"/>
              <a:pPr/>
              <a:t>03.03.2022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E73269B-4B62-4135-AE54-1F9E91B0E8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BA86AAE6-75C5-41CC-B322-0155F359E558}" type="datetimeFigureOut">
              <a:rPr lang="tr-TR" smtClean="0"/>
              <a:pPr/>
              <a:t>03.03.2022</a:t>
            </a:fld>
            <a:endParaRPr lang="tr-TR"/>
          </a:p>
        </p:txBody>
      </p:sp>
      <p:sp>
        <p:nvSpPr>
          <p:cNvPr id="9" name="8 Slayt Numarası Yer Tutucusu"/>
          <p:cNvSpPr>
            <a:spLocks noGrp="1"/>
          </p:cNvSpPr>
          <p:nvPr>
            <p:ph type="sldNum" sz="quarter" idx="15"/>
          </p:nvPr>
        </p:nvSpPr>
        <p:spPr/>
        <p:txBody>
          <a:bodyPr rtlCol="0"/>
          <a:lstStyle/>
          <a:p>
            <a:fld id="{5E73269B-4B62-4135-AE54-1F9E91B0E830}"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BA86AAE6-75C5-41CC-B322-0155F359E558}" type="datetimeFigureOut">
              <a:rPr lang="tr-TR" smtClean="0"/>
              <a:pPr/>
              <a:t>03.03.2022</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5E73269B-4B62-4135-AE54-1F9E91B0E83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BA86AAE6-75C5-41CC-B322-0155F359E558}" type="datetimeFigureOut">
              <a:rPr lang="tr-TR" smtClean="0"/>
              <a:pPr/>
              <a:t>03.03.2022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E73269B-4B62-4135-AE54-1F9E91B0E830}"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BA86AAE6-75C5-41CC-B322-0155F359E558}" type="datetimeFigureOut">
              <a:rPr lang="tr-TR" smtClean="0"/>
              <a:pPr/>
              <a:t>03.03.2022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E73269B-4B62-4135-AE54-1F9E91B0E830}"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BA86AAE6-75C5-41CC-B322-0155F359E558}" type="datetimeFigureOut">
              <a:rPr lang="tr-TR" smtClean="0"/>
              <a:pPr/>
              <a:t>03.03.2022</a:t>
            </a:fld>
            <a:endParaRPr lang="tr-TR"/>
          </a:p>
        </p:txBody>
      </p:sp>
      <p:sp>
        <p:nvSpPr>
          <p:cNvPr id="7" name="6 Slayt Numarası Yer Tutucusu"/>
          <p:cNvSpPr>
            <a:spLocks noGrp="1"/>
          </p:cNvSpPr>
          <p:nvPr>
            <p:ph type="sldNum" sz="quarter" idx="11"/>
          </p:nvPr>
        </p:nvSpPr>
        <p:spPr/>
        <p:txBody>
          <a:bodyPr rtlCol="0"/>
          <a:lstStyle/>
          <a:p>
            <a:fld id="{5E73269B-4B62-4135-AE54-1F9E91B0E830}"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A86AAE6-75C5-41CC-B322-0155F359E558}" type="datetimeFigureOut">
              <a:rPr lang="tr-TR" smtClean="0"/>
              <a:pPr/>
              <a:t>03.03.2022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E73269B-4B62-4135-AE54-1F9E91B0E8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BA86AAE6-75C5-41CC-B322-0155F359E558}" type="datetimeFigureOut">
              <a:rPr lang="tr-TR" smtClean="0"/>
              <a:pPr/>
              <a:t>03.03.2022</a:t>
            </a:fld>
            <a:endParaRPr lang="tr-TR"/>
          </a:p>
        </p:txBody>
      </p:sp>
      <p:sp>
        <p:nvSpPr>
          <p:cNvPr id="22" name="21 Slayt Numarası Yer Tutucusu"/>
          <p:cNvSpPr>
            <a:spLocks noGrp="1"/>
          </p:cNvSpPr>
          <p:nvPr>
            <p:ph type="sldNum" sz="quarter" idx="15"/>
          </p:nvPr>
        </p:nvSpPr>
        <p:spPr/>
        <p:txBody>
          <a:bodyPr rtlCol="0"/>
          <a:lstStyle/>
          <a:p>
            <a:fld id="{5E73269B-4B62-4135-AE54-1F9E91B0E830}"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BA86AAE6-75C5-41CC-B322-0155F359E558}" type="datetimeFigureOut">
              <a:rPr lang="tr-TR" smtClean="0"/>
              <a:pPr/>
              <a:t>03.03.2022</a:t>
            </a:fld>
            <a:endParaRPr lang="tr-TR"/>
          </a:p>
        </p:txBody>
      </p:sp>
      <p:sp>
        <p:nvSpPr>
          <p:cNvPr id="18" name="17 Slayt Numarası Yer Tutucusu"/>
          <p:cNvSpPr>
            <a:spLocks noGrp="1"/>
          </p:cNvSpPr>
          <p:nvPr>
            <p:ph type="sldNum" sz="quarter" idx="11"/>
          </p:nvPr>
        </p:nvSpPr>
        <p:spPr/>
        <p:txBody>
          <a:bodyPr rtlCol="0"/>
          <a:lstStyle/>
          <a:p>
            <a:fld id="{5E73269B-4B62-4135-AE54-1F9E91B0E830}"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A86AAE6-75C5-41CC-B322-0155F359E558}" type="datetimeFigureOut">
              <a:rPr lang="tr-TR" smtClean="0"/>
              <a:pPr/>
              <a:t>03.03.2022</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E73269B-4B62-4135-AE54-1F9E91B0E83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ÖĞRENCİ MERKEZLİ EĞİTİM</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39718"/>
          </a:xfrm>
        </p:spPr>
        <p:txBody>
          <a:bodyPr>
            <a:normAutofit fontScale="90000"/>
          </a:bodyPr>
          <a:lstStyle/>
          <a:p>
            <a:endParaRPr lang="tr-TR" dirty="0"/>
          </a:p>
        </p:txBody>
      </p:sp>
      <p:sp>
        <p:nvSpPr>
          <p:cNvPr id="3" name="2 İçerik Yer Tutucusu"/>
          <p:cNvSpPr>
            <a:spLocks noGrp="1"/>
          </p:cNvSpPr>
          <p:nvPr>
            <p:ph sz="quarter" idx="1"/>
          </p:nvPr>
        </p:nvSpPr>
        <p:spPr>
          <a:xfrm>
            <a:off x="457200" y="928670"/>
            <a:ext cx="7467600" cy="5545282"/>
          </a:xfrm>
        </p:spPr>
        <p:txBody>
          <a:bodyPr/>
          <a:lstStyle/>
          <a:p>
            <a:pPr fontAlgn="base"/>
            <a:r>
              <a:rPr lang="tr-TR" b="1" dirty="0" smtClean="0"/>
              <a:t>Haftanın/Ayın öğrencisi </a:t>
            </a:r>
          </a:p>
          <a:p>
            <a:pPr fontAlgn="base"/>
            <a:r>
              <a:rPr lang="tr-TR" b="1" dirty="0" smtClean="0"/>
              <a:t>-Kitap okuma faaliyeti </a:t>
            </a:r>
          </a:p>
          <a:p>
            <a:pPr fontAlgn="base"/>
            <a:r>
              <a:rPr lang="tr-TR" b="1" dirty="0" smtClean="0"/>
              <a:t>-Değerler eğitimine yönelik etkinlikler </a:t>
            </a:r>
          </a:p>
          <a:p>
            <a:pPr fontAlgn="base"/>
            <a:r>
              <a:rPr lang="tr-TR" b="1" dirty="0" smtClean="0"/>
              <a:t>-Din Kültürü Sokağı oluşturulması </a:t>
            </a:r>
          </a:p>
          <a:p>
            <a:pPr fontAlgn="base"/>
            <a:r>
              <a:rPr lang="tr-TR" b="1" dirty="0" smtClean="0"/>
              <a:t>-Hayırda Yarışalım Etkinliği</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Hazırlayanlar </a:t>
            </a:r>
          </a:p>
          <a:p>
            <a:r>
              <a:rPr lang="tr-TR" dirty="0" smtClean="0"/>
              <a:t>Merve YETKİN</a:t>
            </a:r>
          </a:p>
          <a:p>
            <a:r>
              <a:rPr lang="tr-TR" dirty="0" smtClean="0"/>
              <a:t>İdris KAHRAMAN </a:t>
            </a:r>
          </a:p>
          <a:p>
            <a:r>
              <a:rPr lang="tr-TR" dirty="0" smtClean="0"/>
              <a:t>Ünal ZENGİN</a:t>
            </a:r>
          </a:p>
          <a:p>
            <a:r>
              <a:rPr lang="tr-TR" dirty="0" smtClean="0"/>
              <a:t>ALİYE GENÇ</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lnSpcReduction="10000"/>
          </a:bodyPr>
          <a:lstStyle/>
          <a:p>
            <a:r>
              <a:rPr lang="tr-TR" b="1" dirty="0" smtClean="0"/>
              <a:t>Öğrenci Merkezli Öğrenme-Öğretme: </a:t>
            </a:r>
            <a:r>
              <a:rPr lang="tr-TR" dirty="0" smtClean="0"/>
              <a:t>Dersin öğrenme kazanımlarının/çıktılarının gerçekleştirilmesi için öğrenme-öğretme süreçlerinde öğrencilerin yaparak yaşayarak öğrenmesini sağlayan yaklaşımları, yöntem-teknikleri ve öğretim teknolojilerini kullanarak aktif öğrenme uygulamalarının gerçekleştirilmesidir.</a:t>
            </a:r>
          </a:p>
          <a:p>
            <a:r>
              <a:rPr lang="tr-TR" b="1" dirty="0" smtClean="0"/>
              <a:t>Öğrenci Merkezli Ölçme ve Değerlendirme: </a:t>
            </a:r>
            <a:r>
              <a:rPr lang="tr-TR" dirty="0" smtClean="0"/>
              <a:t>Öğrencilerin ders sürecindeki gelişimi ile dersin sonunda kazanımlara/çıktılara ulaştığını gösteren aktif oldukları ölçme ve değerlendirme araç ve yöntemlerinin kullanılmasıdır.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Öğrenci merkezli öğrenme-öğretme yaklaşım, yöntem ve teknikleri öğrencinin ders öncesinden başlayarak ders sürecinde de aktif olduğu etkinliklerden oluşmaktadır.  Günümüzde sadece öğretim elemanının anlattığı dersler, anlayarak ve kavrayarak öğrenmeyi gerçekleştirmek açısından öğrencilere gerekli çıktıları/kazanımları gerçekleştirmede yetersiz kalabilir. Bu noktada öğretim elemanları öğrenci merkezli yaklaşım, yöntem ve tekniklere hakim olmalıdırlar. Bu nedenle öğretim elemanlarının eğitici eğitimlerine belirli aralıklarla katılmaları ve  yeni gelişmeleri takip edebilmeleri önemlidir.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39718"/>
          </a:xfrm>
        </p:spPr>
        <p:txBody>
          <a:bodyPr>
            <a:normAutofit fontScale="90000"/>
          </a:bodyPr>
          <a:lstStyle/>
          <a:p>
            <a:endParaRPr lang="tr-TR" dirty="0"/>
          </a:p>
        </p:txBody>
      </p:sp>
      <p:sp>
        <p:nvSpPr>
          <p:cNvPr id="3" name="2 İçerik Yer Tutucusu"/>
          <p:cNvSpPr>
            <a:spLocks noGrp="1"/>
          </p:cNvSpPr>
          <p:nvPr>
            <p:ph sz="quarter" idx="1"/>
          </p:nvPr>
        </p:nvSpPr>
        <p:spPr>
          <a:xfrm>
            <a:off x="457200" y="857232"/>
            <a:ext cx="7467600" cy="5616720"/>
          </a:xfrm>
        </p:spPr>
        <p:txBody>
          <a:bodyPr/>
          <a:lstStyle/>
          <a:p>
            <a:r>
              <a:rPr lang="tr-TR" dirty="0" smtClean="0"/>
              <a:t>Ölçme ve Değerlendirme süreçleri; öğrencilerin </a:t>
            </a:r>
            <a:r>
              <a:rPr lang="tr-TR" dirty="0" err="1" smtClean="0"/>
              <a:t>hazırbulunuşluk</a:t>
            </a:r>
            <a:r>
              <a:rPr lang="tr-TR" dirty="0" smtClean="0"/>
              <a:t> düzeylerini belirlemek, gelişimlerini izlemek ve dönüt vermek, öğretme-öğrenme süreçlerinin etkililiğini belirlemek ve programları değerlendirerek geliştirmek amacıyla yapılır. Öğrencilerin başarıları, hedeflere ve kazanımlara ulaşma düzeyi hakkında karara varmak amacıyla çeşitli kaynaklardan bilgi toplama ve bilgiyi organize etmeye yönelik sistematik bir ölçme-değerlendirme süreci gerçekleştirilir.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225404"/>
          </a:xfrm>
        </p:spPr>
        <p:txBody>
          <a:bodyPr>
            <a:normAutofit fontScale="90000"/>
          </a:bodyPr>
          <a:lstStyle/>
          <a:p>
            <a:endParaRPr lang="tr-TR" dirty="0"/>
          </a:p>
        </p:txBody>
      </p:sp>
      <p:sp>
        <p:nvSpPr>
          <p:cNvPr id="3" name="2 İçerik Yer Tutucusu"/>
          <p:cNvSpPr>
            <a:spLocks noGrp="1"/>
          </p:cNvSpPr>
          <p:nvPr>
            <p:ph sz="quarter" idx="1"/>
          </p:nvPr>
        </p:nvSpPr>
        <p:spPr>
          <a:xfrm>
            <a:off x="457200" y="785794"/>
            <a:ext cx="7467600" cy="5688158"/>
          </a:xfrm>
        </p:spPr>
        <p:txBody>
          <a:bodyPr>
            <a:normAutofit fontScale="85000" lnSpcReduction="20000"/>
          </a:bodyPr>
          <a:lstStyle/>
          <a:p>
            <a:r>
              <a:rPr lang="tr-TR" dirty="0" smtClean="0"/>
              <a:t> AKTİF ÖĞRENME</a:t>
            </a:r>
          </a:p>
          <a:p>
            <a:r>
              <a:rPr lang="tr-TR" dirty="0" smtClean="0"/>
              <a:t>Öğrenene öğrenme sürecinin çeşitli yönleriyle ilgili karar alma fırsatlarının verildiği</a:t>
            </a:r>
          </a:p>
          <a:p>
            <a:r>
              <a:rPr lang="tr-TR" dirty="0" smtClean="0"/>
              <a:t>Öğrencinin öğrenme sırasında zihinsel yeteneklerini kullanmaya zorlandığı bir öğrenme sürecidir .</a:t>
            </a:r>
          </a:p>
          <a:p>
            <a:endParaRPr lang="tr-TR" dirty="0" smtClean="0"/>
          </a:p>
          <a:p>
            <a:r>
              <a:rPr lang="tr-TR" b="1" dirty="0" smtClean="0"/>
              <a:t>Aktif Öğrenmenin Amaçları:</a:t>
            </a:r>
            <a:endParaRPr lang="tr-TR" dirty="0" smtClean="0"/>
          </a:p>
          <a:p>
            <a:r>
              <a:rPr lang="tr-TR" dirty="0" smtClean="0"/>
              <a:t>Bilimsel düşünmeyi öğretmek</a:t>
            </a:r>
          </a:p>
          <a:p>
            <a:r>
              <a:rPr lang="tr-TR" dirty="0" smtClean="0"/>
              <a:t>Bilgi kaynaklarına ulaşmayı öğretmek</a:t>
            </a:r>
          </a:p>
          <a:p>
            <a:r>
              <a:rPr lang="tr-TR" dirty="0" smtClean="0"/>
              <a:t>Problem çözme becerilerini kazanmak</a:t>
            </a:r>
          </a:p>
          <a:p>
            <a:r>
              <a:rPr lang="tr-TR" dirty="0" smtClean="0"/>
              <a:t>Neden sonuç ilişkisini kurmayı öğretmek</a:t>
            </a:r>
          </a:p>
          <a:p>
            <a:r>
              <a:rPr lang="tr-TR" dirty="0" smtClean="0"/>
              <a:t>Kendilerini yenilemeyi öğretmek</a:t>
            </a:r>
          </a:p>
          <a:p>
            <a:r>
              <a:rPr lang="tr-TR" dirty="0" smtClean="0"/>
              <a:t>Toplumsal bilinç kazandırmak</a:t>
            </a:r>
          </a:p>
          <a:p>
            <a:r>
              <a:rPr lang="tr-TR" dirty="0" smtClean="0"/>
              <a:t>İletişim becerilerini kazandırmak</a:t>
            </a:r>
          </a:p>
          <a:p>
            <a:r>
              <a:rPr lang="tr-TR" dirty="0" smtClean="0"/>
              <a:t>Akıl, bilgi, teknoloji üretebilmeyi sağlamak</a:t>
            </a:r>
          </a:p>
          <a:p>
            <a:r>
              <a:rPr lang="tr-TR" dirty="0" smtClean="0"/>
              <a:t>Yönetici ve girişimci insan olmayı öğretmek</a:t>
            </a:r>
          </a:p>
          <a:p>
            <a:r>
              <a:rPr lang="tr-TR" dirty="0" smtClean="0"/>
              <a:t>Sosyal becerileri geliştirmek</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ETKİLİ SINIF YÖNETİMİ</a:t>
            </a:r>
            <a:endParaRPr lang="tr-TR" dirty="0"/>
          </a:p>
        </p:txBody>
      </p:sp>
      <p:sp>
        <p:nvSpPr>
          <p:cNvPr id="3" name="2 İçerik Yer Tutucusu"/>
          <p:cNvSpPr>
            <a:spLocks noGrp="1"/>
          </p:cNvSpPr>
          <p:nvPr>
            <p:ph sz="quarter" idx="1"/>
          </p:nvPr>
        </p:nvSpPr>
        <p:spPr/>
        <p:txBody>
          <a:bodyPr/>
          <a:lstStyle/>
          <a:p>
            <a:r>
              <a:rPr lang="tr-TR" b="1" dirty="0" smtClean="0">
                <a:solidFill>
                  <a:srgbClr val="00CC00"/>
                </a:solidFill>
                <a:ea typeface="ＭＳ Ｐゴシック" pitchFamily="34" charset="-128"/>
              </a:rPr>
              <a:t>Sınıf Yönetiminde amaç</a:t>
            </a:r>
            <a:r>
              <a:rPr lang="tr-TR" dirty="0" smtClean="0">
                <a:ea typeface="ＭＳ Ｐゴシック" pitchFamily="34" charset="-128"/>
              </a:rPr>
              <a:t>, öğrencilerin öğrenme motivasyonunu geliştirecek </a:t>
            </a:r>
            <a:r>
              <a:rPr lang="tr-TR" dirty="0" smtClean="0">
                <a:solidFill>
                  <a:srgbClr val="0070C0"/>
                </a:solidFill>
                <a:ea typeface="ＭＳ Ｐゴシック" pitchFamily="34" charset="-128"/>
              </a:rPr>
              <a:t>olumlu</a:t>
            </a:r>
            <a:r>
              <a:rPr lang="tr-TR" dirty="0" smtClean="0">
                <a:ea typeface="ＭＳ Ｐゴシック" pitchFamily="34" charset="-128"/>
              </a:rPr>
              <a:t>, </a:t>
            </a:r>
            <a:r>
              <a:rPr lang="tr-TR" dirty="0" smtClean="0">
                <a:solidFill>
                  <a:srgbClr val="FF00FF"/>
                </a:solidFill>
                <a:ea typeface="ＭＳ Ｐゴシック" pitchFamily="34" charset="-128"/>
              </a:rPr>
              <a:t>düzenli</a:t>
            </a:r>
            <a:r>
              <a:rPr lang="tr-TR" dirty="0" smtClean="0">
                <a:ea typeface="ＭＳ Ｐゴシック" pitchFamily="34" charset="-128"/>
              </a:rPr>
              <a:t> ve </a:t>
            </a:r>
            <a:r>
              <a:rPr lang="tr-TR" dirty="0" smtClean="0">
                <a:solidFill>
                  <a:srgbClr val="FF0000"/>
                </a:solidFill>
                <a:ea typeface="ＭＳ Ｐゴシック" pitchFamily="34" charset="-128"/>
              </a:rPr>
              <a:t>güvenli</a:t>
            </a:r>
            <a:r>
              <a:rPr lang="tr-TR" dirty="0" smtClean="0">
                <a:ea typeface="ＭＳ Ｐゴシック" pitchFamily="34" charset="-128"/>
              </a:rPr>
              <a:t> bir sınıf ortamı oluşturmak ve sürdürmektir Sınıf yönetimi </a:t>
            </a:r>
            <a:r>
              <a:rPr lang="tr-TR" dirty="0" smtClean="0">
                <a:solidFill>
                  <a:srgbClr val="FF00FF"/>
                </a:solidFill>
                <a:ea typeface="ＭＳ Ｐゴシック" pitchFamily="34" charset="-128"/>
              </a:rPr>
              <a:t>etkili öğretimin </a:t>
            </a:r>
            <a:r>
              <a:rPr lang="tr-TR" dirty="0" smtClean="0">
                <a:ea typeface="ＭＳ Ｐゴシック" pitchFamily="34" charset="-128"/>
              </a:rPr>
              <a:t>en önemli elemanlarından birisidir. </a:t>
            </a:r>
          </a:p>
          <a:p>
            <a:endParaRPr lang="tr-TR" dirty="0" smtClean="0">
              <a:ea typeface="ＭＳ Ｐゴシック" pitchFamily="34" charset="-128"/>
            </a:endParaRPr>
          </a:p>
          <a:p>
            <a:r>
              <a:rPr lang="tr-TR" dirty="0" smtClean="0">
                <a:solidFill>
                  <a:srgbClr val="00B050"/>
                </a:solidFill>
                <a:ea typeface="ＭＳ Ｐゴシック" pitchFamily="34" charset="-128"/>
              </a:rPr>
              <a:t>Öğrencilerin davranışlarının </a:t>
            </a:r>
            <a:r>
              <a:rPr lang="tr-TR" dirty="0" smtClean="0">
                <a:ea typeface="ＭＳ Ｐゴシック" pitchFamily="34" charset="-128"/>
              </a:rPr>
              <a:t>ve </a:t>
            </a:r>
            <a:r>
              <a:rPr lang="tr-TR" dirty="0" smtClean="0">
                <a:solidFill>
                  <a:srgbClr val="0070C0"/>
                </a:solidFill>
                <a:ea typeface="ＭＳ Ｐゴシック" pitchFamily="34" charset="-128"/>
              </a:rPr>
              <a:t>akademik başarılarının </a:t>
            </a:r>
            <a:r>
              <a:rPr lang="tr-TR" dirty="0" smtClean="0">
                <a:ea typeface="ＭＳ Ｐゴシック" pitchFamily="34" charset="-128"/>
              </a:rPr>
              <a:t>öğretmenlerin sınıflarını ne kadar iyi yönettiklerine bağlı olarak değiştiğini gösteren bir çok araştırma bulunmaktadır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Çağdaş sınıf yönetimi</a:t>
            </a:r>
            <a:endParaRPr lang="tr-TR" dirty="0"/>
          </a:p>
        </p:txBody>
      </p:sp>
      <p:sp>
        <p:nvSpPr>
          <p:cNvPr id="3" name="2 İçerik Yer Tutucusu"/>
          <p:cNvSpPr>
            <a:spLocks noGrp="1"/>
          </p:cNvSpPr>
          <p:nvPr>
            <p:ph sz="quarter" idx="1"/>
          </p:nvPr>
        </p:nvSpPr>
        <p:spPr/>
        <p:txBody>
          <a:bodyPr/>
          <a:lstStyle/>
          <a:p>
            <a:r>
              <a:rPr lang="tr-TR" dirty="0" smtClean="0">
                <a:ea typeface="ＭＳ Ｐゴシック" pitchFamily="34" charset="-128"/>
              </a:rPr>
              <a:t>Katılımcı ve esnek bir özellik gösterir.</a:t>
            </a:r>
          </a:p>
          <a:p>
            <a:r>
              <a:rPr lang="tr-TR" dirty="0" smtClean="0">
                <a:ea typeface="ＭＳ Ｐゴシック" pitchFamily="34" charset="-128"/>
              </a:rPr>
              <a:t>Öğrencinin merkeze alındığı bir yaklaşımdır.</a:t>
            </a:r>
          </a:p>
          <a:p>
            <a:r>
              <a:rPr lang="tr-TR" dirty="0" smtClean="0">
                <a:ea typeface="ＭＳ Ｐゴシック" pitchFamily="34" charset="-128"/>
              </a:rPr>
              <a:t>Öğrencinin duygusal, düşünsel ve zihinsel gelişimine uygun olarak insancıl bir anlayışı temsil eder. </a:t>
            </a:r>
          </a:p>
          <a:p>
            <a:r>
              <a:rPr lang="tr-TR" dirty="0" smtClean="0">
                <a:ea typeface="ＭＳ Ｐゴシック" pitchFamily="34" charset="-128"/>
              </a:rPr>
              <a:t>Öğrencinin beklentileri ve öğrenim sürecine katılımı etkili bir öğrenme için gerekli görülür.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225404"/>
          </a:xfrm>
        </p:spPr>
        <p:txBody>
          <a:bodyPr>
            <a:normAutofit fontScale="90000"/>
          </a:bodyPr>
          <a:lstStyle/>
          <a:p>
            <a:endParaRPr lang="tr-TR" dirty="0"/>
          </a:p>
        </p:txBody>
      </p:sp>
      <p:sp>
        <p:nvSpPr>
          <p:cNvPr id="3" name="2 İçerik Yer Tutucusu"/>
          <p:cNvSpPr>
            <a:spLocks noGrp="1"/>
          </p:cNvSpPr>
          <p:nvPr>
            <p:ph sz="quarter" idx="1"/>
          </p:nvPr>
        </p:nvSpPr>
        <p:spPr>
          <a:xfrm>
            <a:off x="457200" y="714356"/>
            <a:ext cx="7467600" cy="5759596"/>
          </a:xfrm>
        </p:spPr>
        <p:txBody>
          <a:bodyPr/>
          <a:lstStyle/>
          <a:p>
            <a:r>
              <a:rPr lang="tr-TR" b="1" dirty="0" smtClean="0"/>
              <a:t>Sınıf Rutinleri</a:t>
            </a:r>
          </a:p>
          <a:p>
            <a:r>
              <a:rPr lang="tr-TR" dirty="0" smtClean="0"/>
              <a:t>Sınıf Rutinleri, öğrencilerin kendi öğrenme süreçlerinin sorumluluğunu almalarını destekleyen bir dizi uygulamadan oluşuyor. Bu uygulamalar sonucunda, öğretmen sürekli aynı soruları yanıtlamak ve yönerge vermek zorunda kalmıyor; yönergeler derslerin rutin işleyişinin parçası haline geliyor.</a:t>
            </a:r>
            <a:endParaRPr lang="tr-TR" b="1" dirty="0" smtClean="0"/>
          </a:p>
          <a:p>
            <a:r>
              <a:rPr lang="tr-TR" dirty="0" smtClean="0"/>
              <a:t>Sınıfınızı hazırlarken rutinlerinizi planlamak önemlidir. Şunları dikkate alırsak planlı gitmiş oluruz:</a:t>
            </a:r>
          </a:p>
          <a:p>
            <a:r>
              <a:rPr lang="tr-TR" dirty="0" smtClean="0"/>
              <a:t>Evrak ve kağıt işleri</a:t>
            </a:r>
          </a:p>
          <a:p>
            <a:r>
              <a:rPr lang="tr-TR" dirty="0" smtClean="0"/>
              <a:t>Sınıftaki öğrencilerin hareketi</a:t>
            </a:r>
          </a:p>
          <a:p>
            <a:r>
              <a:rPr lang="tr-TR" dirty="0" smtClean="0"/>
              <a:t>Temel işleri halletmek için saat belirlemek</a:t>
            </a:r>
          </a:p>
          <a:p>
            <a:endParaRPr lang="tr-T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Sınıflarda ortak dil ve aidiyet duygusu oluşturma</a:t>
            </a:r>
            <a:endParaRPr lang="tr-TR" dirty="0"/>
          </a:p>
        </p:txBody>
      </p:sp>
      <p:sp>
        <p:nvSpPr>
          <p:cNvPr id="3" name="2 İçerik Yer Tutucusu"/>
          <p:cNvSpPr>
            <a:spLocks noGrp="1"/>
          </p:cNvSpPr>
          <p:nvPr>
            <p:ph sz="quarter" idx="1"/>
          </p:nvPr>
        </p:nvSpPr>
        <p:spPr/>
        <p:txBody>
          <a:bodyPr/>
          <a:lstStyle/>
          <a:p>
            <a:r>
              <a:rPr lang="tr-TR" b="1" dirty="0" smtClean="0"/>
              <a:t>1. Her öğrenciye odaklanın. </a:t>
            </a:r>
            <a:r>
              <a:rPr lang="tr-TR" dirty="0" smtClean="0"/>
              <a:t>Öğrenciler, sosyal durumlarla başa çıkma konusunda sıklıkla öğretmenlerinden ipucu beklerler. Öğrenimde buna “modelleme” diyoruz. Öğrenme farklılıklarına sahip çocuklarla çalışırken, her öğrencinin kendine özgü bir özelliği olduğunu ve bunu takdir etmemiz gerektiğini öğrencilerimize göstermenin çok önemli olduğunu unutmamalıyız.</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TotalTime>
  <Words>265</Words>
  <Application>Microsoft Office PowerPoint</Application>
  <PresentationFormat>Ekran Gösterisi (4:3)</PresentationFormat>
  <Paragraphs>47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Cumba</vt:lpstr>
      <vt:lpstr>ÖĞRENCİ MERKEZLİ EĞİTİM</vt:lpstr>
      <vt:lpstr>Slayt 2</vt:lpstr>
      <vt:lpstr>Slayt 3</vt:lpstr>
      <vt:lpstr>Slayt 4</vt:lpstr>
      <vt:lpstr>Slayt 5</vt:lpstr>
      <vt:lpstr>ETKİLİ SINIF YÖNETİMİ</vt:lpstr>
      <vt:lpstr>Çağdaş sınıf yönetimi</vt:lpstr>
      <vt:lpstr>Slayt 8</vt:lpstr>
      <vt:lpstr>Sınıflarda ortak dil ve aidiyet duygusu oluşturma</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 MERKEZLİ EĞİTİM</dc:title>
  <dc:creator>Asus-PC</dc:creator>
  <cp:lastModifiedBy>pc</cp:lastModifiedBy>
  <cp:revision>5</cp:revision>
  <dcterms:created xsi:type="dcterms:W3CDTF">2022-03-02T13:20:25Z</dcterms:created>
  <dcterms:modified xsi:type="dcterms:W3CDTF">2022-03-03T13:46:34Z</dcterms:modified>
</cp:coreProperties>
</file>