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9"/>
  </p:notesMasterIdLst>
  <p:sldIdLst>
    <p:sldId id="263" r:id="rId2"/>
    <p:sldId id="256" r:id="rId3"/>
    <p:sldId id="266" r:id="rId4"/>
    <p:sldId id="267" r:id="rId5"/>
    <p:sldId id="257" r:id="rId6"/>
    <p:sldId id="258" r:id="rId7"/>
    <p:sldId id="259" r:id="rId8"/>
    <p:sldId id="260" r:id="rId9"/>
    <p:sldId id="268" r:id="rId10"/>
    <p:sldId id="261" r:id="rId11"/>
    <p:sldId id="262" r:id="rId12"/>
    <p:sldId id="265" r:id="rId13"/>
    <p:sldId id="269" r:id="rId14"/>
    <p:sldId id="270" r:id="rId15"/>
    <p:sldId id="271" r:id="rId16"/>
    <p:sldId id="273" r:id="rId17"/>
    <p:sldId id="264"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62317-9A68-4950-A003-00E62FEEE83E}" type="datetimeFigureOut">
              <a:rPr lang="tr-TR" smtClean="0"/>
              <a:pPr/>
              <a:t>11.05.2022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49A32-D8CC-4F8F-83C7-E3EA93136B4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pPr/>
              <a:t>11.05.2022</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11.05.2022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11.05.2022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fld id="{A23720DD-5B6D-40BF-8493-A6B52D484E6B}" type="datetimeFigureOut">
              <a:rPr lang="tr-TR" smtClean="0"/>
              <a:pPr/>
              <a:t>11.05.2022</a:t>
            </a:fld>
            <a:endParaRPr lang="tr-TR"/>
          </a:p>
        </p:txBody>
      </p:sp>
      <p:sp>
        <p:nvSpPr>
          <p:cNvPr id="9" name="8 Slayt Numarası Yer Tutucusu"/>
          <p:cNvSpPr>
            <a:spLocks noGrp="1"/>
          </p:cNvSpPr>
          <p:nvPr>
            <p:ph type="sldNum" sz="quarter" idx="15"/>
          </p:nvPr>
        </p:nvSpPr>
        <p:spPr/>
        <p:txBody>
          <a:bodyPr rtlCol="0"/>
          <a:lstStyle/>
          <a:p>
            <a:fld id="{F302176B-0E47-46AC-8F43-DAB4B8A37D06}"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pPr/>
              <a:t>11.05.2022</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11.05.2022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11.05.2022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fld id="{A23720DD-5B6D-40BF-8493-A6B52D484E6B}" type="datetimeFigureOut">
              <a:rPr lang="tr-TR" smtClean="0"/>
              <a:pPr/>
              <a:t>11.05.2022</a:t>
            </a:fld>
            <a:endParaRPr lang="tr-TR"/>
          </a:p>
        </p:txBody>
      </p:sp>
      <p:sp>
        <p:nvSpPr>
          <p:cNvPr id="7" name="6 Slayt Numarası Yer Tutucusu"/>
          <p:cNvSpPr>
            <a:spLocks noGrp="1"/>
          </p:cNvSpPr>
          <p:nvPr>
            <p:ph type="sldNum" sz="quarter" idx="11"/>
          </p:nvPr>
        </p:nvSpPr>
        <p:spPr/>
        <p:txBody>
          <a:bodyPr rtlCol="0"/>
          <a:lstStyle/>
          <a:p>
            <a:fld id="{F302176B-0E47-46AC-8F43-DAB4B8A37D06}"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11.05.2022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fld id="{A23720DD-5B6D-40BF-8493-A6B52D484E6B}" type="datetimeFigureOut">
              <a:rPr lang="tr-TR" smtClean="0"/>
              <a:pPr/>
              <a:t>11.05.2022</a:t>
            </a:fld>
            <a:endParaRPr lang="tr-TR"/>
          </a:p>
        </p:txBody>
      </p:sp>
      <p:sp>
        <p:nvSpPr>
          <p:cNvPr id="22" name="21 Slayt Numarası Yer Tutucusu"/>
          <p:cNvSpPr>
            <a:spLocks noGrp="1"/>
          </p:cNvSpPr>
          <p:nvPr>
            <p:ph type="sldNum" sz="quarter" idx="15"/>
          </p:nvPr>
        </p:nvSpPr>
        <p:spPr/>
        <p:txBody>
          <a:bodyPr rtlCol="0"/>
          <a:lstStyle/>
          <a:p>
            <a:fld id="{F302176B-0E47-46AC-8F43-DAB4B8A37D06}"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A23720DD-5B6D-40BF-8493-A6B52D484E6B}" type="datetimeFigureOut">
              <a:rPr lang="tr-TR" smtClean="0"/>
              <a:pPr/>
              <a:t>11.05.2022</a:t>
            </a:fld>
            <a:endParaRPr lang="tr-TR"/>
          </a:p>
        </p:txBody>
      </p:sp>
      <p:sp>
        <p:nvSpPr>
          <p:cNvPr id="18" name="17 Slayt Numarası Yer Tutucusu"/>
          <p:cNvSpPr>
            <a:spLocks noGrp="1"/>
          </p:cNvSpPr>
          <p:nvPr>
            <p:ph type="sldNum" sz="quarter" idx="11"/>
          </p:nvPr>
        </p:nvSpPr>
        <p:spPr/>
        <p:txBody>
          <a:bodyPr rtlCol="0"/>
          <a:lstStyle/>
          <a:p>
            <a:fld id="{F302176B-0E47-46AC-8F43-DAB4B8A37D06}"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pPr/>
              <a:t>11.05.2022</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179512" y="0"/>
            <a:ext cx="8507288" cy="1988840"/>
          </a:xfrm>
        </p:spPr>
        <p:txBody>
          <a:bodyPr>
            <a:normAutofit/>
          </a:bodyPr>
          <a:lstStyle/>
          <a:p>
            <a:r>
              <a:rPr lang="tr-TR" sz="3600" dirty="0">
                <a:solidFill>
                  <a:schemeClr val="tx1">
                    <a:lumMod val="95000"/>
                    <a:lumOff val="5000"/>
                  </a:schemeClr>
                </a:solidFill>
              </a:rPr>
              <a:t>2021–2022 EĞİTİM ÖĞRETİM YILI</a:t>
            </a:r>
          </a:p>
        </p:txBody>
      </p:sp>
      <p:sp>
        <p:nvSpPr>
          <p:cNvPr id="2" name="1 Alt Başlık"/>
          <p:cNvSpPr>
            <a:spLocks noGrp="1"/>
          </p:cNvSpPr>
          <p:nvPr>
            <p:ph type="subTitle" idx="1"/>
          </p:nvPr>
        </p:nvSpPr>
        <p:spPr>
          <a:xfrm>
            <a:off x="179512" y="2420888"/>
            <a:ext cx="8712968" cy="4032448"/>
          </a:xfrm>
          <a:solidFill>
            <a:srgbClr val="92D050"/>
          </a:solidFill>
        </p:spPr>
        <p:txBody>
          <a:bodyPr>
            <a:normAutofit/>
          </a:bodyPr>
          <a:lstStyle/>
          <a:p>
            <a:pPr marL="382588" indent="-342900">
              <a:buFont typeface="Arial" panose="020B0604020202020204" pitchFamily="34" charset="0"/>
              <a:buChar char="•"/>
            </a:pPr>
            <a:r>
              <a:rPr lang="tr-TR" sz="2400" dirty="0">
                <a:solidFill>
                  <a:srgbClr val="0070C0"/>
                </a:solidFill>
              </a:rPr>
              <a:t>AYGÜN SARIÇOBAN İMAM HATİP ORTAOKULU </a:t>
            </a:r>
          </a:p>
          <a:p>
            <a:pPr marL="382588" indent="-342900">
              <a:buFont typeface="Arial" panose="020B0604020202020204" pitchFamily="34" charset="0"/>
              <a:buChar char="•"/>
            </a:pPr>
            <a:r>
              <a:rPr lang="tr-TR" sz="2400" dirty="0">
                <a:solidFill>
                  <a:srgbClr val="0070C0"/>
                </a:solidFill>
              </a:rPr>
              <a:t>AYGÜN İMAM HATİP ORTAOKULU</a:t>
            </a:r>
          </a:p>
          <a:p>
            <a:pPr marL="39688"/>
            <a:endParaRPr lang="tr-TR" sz="2400" dirty="0">
              <a:solidFill>
                <a:srgbClr val="0070C0"/>
              </a:solidFill>
            </a:endParaRPr>
          </a:p>
          <a:p>
            <a:pPr marL="39688"/>
            <a:r>
              <a:rPr lang="tr-TR" sz="2400" dirty="0">
                <a:solidFill>
                  <a:srgbClr val="0070C0"/>
                </a:solidFill>
              </a:rPr>
              <a:t>2022 NİSAN VE MAYIS AYI İMAM HATİP ORTAOKULLARI  YÖNETİCİ GELİŞİM PROGRAMI (YÖGEP) SUNUMU.</a:t>
            </a:r>
          </a:p>
          <a:p>
            <a:endParaRPr lang="tr-TR" dirty="0"/>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57200" cy="58018"/>
          </a:xfrm>
          <a:solidFill>
            <a:schemeClr val="accent2">
              <a:lumMod val="40000"/>
              <a:lumOff val="60000"/>
            </a:schemeClr>
          </a:solidFill>
        </p:spPr>
        <p:txBody>
          <a:bodyPr>
            <a:normAutofit fontScale="90000"/>
          </a:bodyPr>
          <a:lstStyle/>
          <a:p>
            <a:r>
              <a:rPr lang="tr-TR" dirty="0">
                <a:solidFill>
                  <a:schemeClr val="tx2">
                    <a:lumMod val="75000"/>
                  </a:schemeClr>
                </a:solidFill>
              </a:rPr>
              <a:t>.</a:t>
            </a:r>
          </a:p>
        </p:txBody>
      </p:sp>
      <p:pic>
        <p:nvPicPr>
          <p:cNvPr id="4" name="Resim 3">
            <a:extLst>
              <a:ext uri="{FF2B5EF4-FFF2-40B4-BE49-F238E27FC236}">
                <a16:creationId xmlns:a16="http://schemas.microsoft.com/office/drawing/2014/main" xmlns="" id="{D208E63A-B4E8-26FD-93AE-5DAE7113461B}"/>
              </a:ext>
            </a:extLst>
          </p:cNvPr>
          <p:cNvPicPr>
            <a:picLocks noChangeAspect="1"/>
          </p:cNvPicPr>
          <p:nvPr/>
        </p:nvPicPr>
        <p:blipFill>
          <a:blip r:embed="rId2"/>
          <a:stretch>
            <a:fillRect/>
          </a:stretch>
        </p:blipFill>
        <p:spPr>
          <a:xfrm>
            <a:off x="179512" y="188640"/>
            <a:ext cx="8424936" cy="6669360"/>
          </a:xfrm>
          <a:prstGeom prst="rect">
            <a:avLst/>
          </a:prstGeom>
        </p:spPr>
      </p:pic>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a:solidFill>
                  <a:schemeClr val="tx1"/>
                </a:solidFill>
                <a:latin typeface="Arial Black" pitchFamily="34" charset="0"/>
              </a:rPr>
              <a:t/>
            </a:r>
            <a:br>
              <a:rPr lang="tr-TR" sz="3200" dirty="0">
                <a:solidFill>
                  <a:schemeClr val="tx1"/>
                </a:solidFill>
                <a:latin typeface="Arial Black" pitchFamily="34" charset="0"/>
              </a:rPr>
            </a:br>
            <a:endParaRPr lang="tr-TR" dirty="0"/>
          </a:p>
        </p:txBody>
      </p:sp>
      <p:sp>
        <p:nvSpPr>
          <p:cNvPr id="5" name="İçerik Yer Tutucusu 4">
            <a:extLst>
              <a:ext uri="{FF2B5EF4-FFF2-40B4-BE49-F238E27FC236}">
                <a16:creationId xmlns:a16="http://schemas.microsoft.com/office/drawing/2014/main" xmlns="" id="{5CB49D57-30B2-6510-D7A7-8C3822711F97}"/>
              </a:ext>
            </a:extLst>
          </p:cNvPr>
          <p:cNvSpPr>
            <a:spLocks noGrp="1"/>
          </p:cNvSpPr>
          <p:nvPr>
            <p:ph sz="quarter" idx="1"/>
          </p:nvPr>
        </p:nvSpPr>
        <p:spPr>
          <a:xfrm>
            <a:off x="457200" y="620688"/>
            <a:ext cx="8075240" cy="5853264"/>
          </a:xfrm>
        </p:spPr>
        <p:txBody>
          <a:bodyPr>
            <a:normAutofit/>
          </a:bodyPr>
          <a:lstStyle/>
          <a:p>
            <a:r>
              <a:rPr lang="tr-TR" sz="3200" dirty="0"/>
              <a:t>Müslümanların bekası ve selameti için bize düşen tarihi olaylardan ders çıkararak harici düşmanlarla nasıl mücadele ediliyorsa bizden görünüp harici düşmanların güdümünde hareket ederek İslam'ı içerden yıkmaya çalışan din tahripçileri ile mücadele etmektir.</a:t>
            </a:r>
          </a:p>
        </p:txBody>
      </p:sp>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5719" cy="58018"/>
          </a:xfrm>
        </p:spPr>
        <p:txBody>
          <a:bodyPr>
            <a:normAutofit fontScale="90000"/>
          </a:bodyPr>
          <a:lstStyle/>
          <a:p>
            <a:r>
              <a:rPr lang="tr-TR" dirty="0"/>
              <a:t>.</a:t>
            </a:r>
          </a:p>
        </p:txBody>
      </p:sp>
      <p:sp>
        <p:nvSpPr>
          <p:cNvPr id="3" name="2 İçerik Yer Tutucusu"/>
          <p:cNvSpPr>
            <a:spLocks noGrp="1"/>
          </p:cNvSpPr>
          <p:nvPr>
            <p:ph sz="quarter" idx="1"/>
          </p:nvPr>
        </p:nvSpPr>
        <p:spPr>
          <a:xfrm>
            <a:off x="457199" y="534690"/>
            <a:ext cx="8101529" cy="6048672"/>
          </a:xfrm>
        </p:spPr>
        <p:txBody>
          <a:bodyPr>
            <a:noAutofit/>
          </a:bodyPr>
          <a:lstStyle/>
          <a:p>
            <a:pPr>
              <a:buFont typeface="Wingdings" pitchFamily="2" charset="2"/>
              <a:buChar char="Ø"/>
            </a:pPr>
            <a:r>
              <a:rPr lang="tr-TR" sz="3200" dirty="0"/>
              <a:t>Münafıkların iki yüzlü karakteri, ilkesiz duruşları sinsi ve göstermelik tavırları onlarla mücadeleyi zorlaştırmaktadır. Dolayısıyla bu mücadeleyi sağlıklı bir şekilde yürütebilmek için nifak hareketlerinin temel karakteristik özelliklerini çok net bir şekil de tespit ve tahlil etmemiz gerekmektedir. Aksi takdirde bu sinsi düşmanla mücadele başarılı olması mümkün değildir.   </a:t>
            </a: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xmlns="" id="{9F95E957-9027-F75E-E686-ED560A86258A}"/>
              </a:ext>
            </a:extLst>
          </p:cNvPr>
          <p:cNvSpPr>
            <a:spLocks noGrp="1"/>
          </p:cNvSpPr>
          <p:nvPr>
            <p:ph type="subTitle" idx="1"/>
          </p:nvPr>
        </p:nvSpPr>
        <p:spPr>
          <a:xfrm>
            <a:off x="1043608" y="332656"/>
            <a:ext cx="7992888" cy="6042266"/>
          </a:xfrm>
        </p:spPr>
        <p:txBody>
          <a:bodyPr>
            <a:noAutofit/>
          </a:bodyPr>
          <a:lstStyle/>
          <a:p>
            <a:r>
              <a:rPr lang="tr-TR" sz="3200" dirty="0"/>
              <a:t>Dini istismar edenler din değerler üzerinde dünyevi kazanç, şöhret sağlamak, güç elde etmek istemişler; dini kendi arzu ve çıkarları doğrultusunda kullanmak için ayet ve hadisleri </a:t>
            </a:r>
            <a:r>
              <a:rPr lang="tr-TR" sz="3200" dirty="0" err="1"/>
              <a:t>heva</a:t>
            </a:r>
            <a:r>
              <a:rPr lang="tr-TR" sz="3200" dirty="0"/>
              <a:t> ve hevesleri doğrultusunda yorumlayarak sır, riya, gizem, lidere kayıtsız itaat , mehdi-Mesih gibi beklenen kurtarıcı inanç ile masum kitleleri etkilemişler.</a:t>
            </a:r>
          </a:p>
        </p:txBody>
      </p:sp>
    </p:spTree>
    <p:extLst>
      <p:ext uri="{BB962C8B-B14F-4D97-AF65-F5344CB8AC3E}">
        <p14:creationId xmlns:p14="http://schemas.microsoft.com/office/powerpoint/2010/main" xmlns="" val="278909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947954C-5027-FA3A-F3A8-7964BFE96118}"/>
              </a:ext>
            </a:extLst>
          </p:cNvPr>
          <p:cNvSpPr>
            <a:spLocks noGrp="1"/>
          </p:cNvSpPr>
          <p:nvPr>
            <p:ph sz="quarter" idx="1"/>
          </p:nvPr>
        </p:nvSpPr>
        <p:spPr>
          <a:xfrm>
            <a:off x="457200" y="332656"/>
            <a:ext cx="7571184" cy="6141296"/>
          </a:xfrm>
        </p:spPr>
        <p:txBody>
          <a:bodyPr>
            <a:normAutofit/>
          </a:bodyPr>
          <a:lstStyle/>
          <a:p>
            <a:r>
              <a:rPr lang="tr-TR" sz="3600" dirty="0"/>
              <a:t>Toplumda ayrılık ve fitne tohumları ekmişlerdir. Müslümanların birliği yara almış bu durum en çok İslam düşmanlarının işine yaramış, en büyük zararı da İslam dini görmüştür.</a:t>
            </a:r>
          </a:p>
        </p:txBody>
      </p:sp>
    </p:spTree>
    <p:extLst>
      <p:ext uri="{BB962C8B-B14F-4D97-AF65-F5344CB8AC3E}">
        <p14:creationId xmlns:p14="http://schemas.microsoft.com/office/powerpoint/2010/main" xmlns="" val="420638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E1A4475-798D-204C-EBB6-30B6B6FC40F3}"/>
              </a:ext>
            </a:extLst>
          </p:cNvPr>
          <p:cNvSpPr>
            <a:spLocks noGrp="1"/>
          </p:cNvSpPr>
          <p:nvPr>
            <p:ph sz="quarter" idx="1"/>
          </p:nvPr>
        </p:nvSpPr>
        <p:spPr/>
        <p:txBody>
          <a:bodyPr/>
          <a:lstStyle/>
          <a:p>
            <a:r>
              <a:rPr lang="tr-TR" sz="4000" dirty="0"/>
              <a:t>Bu durumlarla bir daha karşılaşmamak için başta DKAP dersinin önemi olmak üzere bizlere bizlere büyük görev düşmektedir</a:t>
            </a:r>
          </a:p>
          <a:p>
            <a:endParaRPr lang="tr-TR" dirty="0"/>
          </a:p>
        </p:txBody>
      </p:sp>
    </p:spTree>
    <p:extLst>
      <p:ext uri="{BB962C8B-B14F-4D97-AF65-F5344CB8AC3E}">
        <p14:creationId xmlns:p14="http://schemas.microsoft.com/office/powerpoint/2010/main" xmlns="" val="56052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C4AC274A-1876-BAEF-E5A2-F27979469033}"/>
              </a:ext>
            </a:extLst>
          </p:cNvPr>
          <p:cNvPicPr>
            <a:picLocks noChangeAspect="1"/>
          </p:cNvPicPr>
          <p:nvPr/>
        </p:nvPicPr>
        <p:blipFill>
          <a:blip r:embed="rId2"/>
          <a:stretch>
            <a:fillRect/>
          </a:stretch>
        </p:blipFill>
        <p:spPr>
          <a:xfrm>
            <a:off x="1187624" y="332656"/>
            <a:ext cx="7632848" cy="6408712"/>
          </a:xfrm>
          <a:prstGeom prst="rect">
            <a:avLst/>
          </a:prstGeom>
        </p:spPr>
      </p:pic>
      <p:sp>
        <p:nvSpPr>
          <p:cNvPr id="3" name="Alt Başlık 2">
            <a:extLst>
              <a:ext uri="{FF2B5EF4-FFF2-40B4-BE49-F238E27FC236}">
                <a16:creationId xmlns:a16="http://schemas.microsoft.com/office/drawing/2014/main" xmlns="" id="{F300AA21-4B5E-30BA-6CE6-743812EFAA83}"/>
              </a:ext>
            </a:extLst>
          </p:cNvPr>
          <p:cNvSpPr>
            <a:spLocks noGrp="1"/>
          </p:cNvSpPr>
          <p:nvPr>
            <p:ph type="subTitle" idx="1"/>
          </p:nvPr>
        </p:nvSpPr>
        <p:spPr>
          <a:xfrm>
            <a:off x="1043608" y="332656"/>
            <a:ext cx="7776864" cy="6408712"/>
          </a:xfrm>
        </p:spPr>
        <p:txBody>
          <a:bodyPr>
            <a:normAutofit/>
          </a:bodyPr>
          <a:lstStyle/>
          <a:p>
            <a:r>
              <a:rPr lang="tr-TR" sz="3200" dirty="0">
                <a:solidFill>
                  <a:srgbClr val="00B0F0"/>
                </a:solidFill>
              </a:rPr>
              <a:t>Yıllardır</a:t>
            </a:r>
          </a:p>
          <a:p>
            <a:r>
              <a:rPr lang="tr-TR" sz="3200" dirty="0">
                <a:solidFill>
                  <a:srgbClr val="00B0F0"/>
                </a:solidFill>
              </a:rPr>
              <a:t>kendilerini</a:t>
            </a:r>
          </a:p>
          <a:p>
            <a:r>
              <a:rPr lang="tr-TR" sz="3200" dirty="0">
                <a:solidFill>
                  <a:srgbClr val="00B0F0"/>
                </a:solidFill>
              </a:rPr>
              <a:t>muhabbet fedaileri</a:t>
            </a:r>
          </a:p>
          <a:p>
            <a:r>
              <a:rPr lang="tr-TR" sz="3200" dirty="0">
                <a:solidFill>
                  <a:srgbClr val="00B0F0"/>
                </a:solidFill>
              </a:rPr>
              <a:t>olarak tanıtan</a:t>
            </a:r>
          </a:p>
          <a:p>
            <a:r>
              <a:rPr lang="tr-TR" sz="3200" dirty="0">
                <a:solidFill>
                  <a:srgbClr val="00B0F0"/>
                </a:solidFill>
              </a:rPr>
              <a:t>münafıkların</a:t>
            </a:r>
          </a:p>
          <a:p>
            <a:r>
              <a:rPr lang="tr-TR" sz="3200" dirty="0">
                <a:solidFill>
                  <a:srgbClr val="00B0F0"/>
                </a:solidFill>
              </a:rPr>
              <a:t>aslında birer</a:t>
            </a:r>
          </a:p>
          <a:p>
            <a:r>
              <a:rPr lang="tr-TR" sz="3200" dirty="0">
                <a:solidFill>
                  <a:srgbClr val="00B0F0"/>
                </a:solidFill>
              </a:rPr>
              <a:t>husumet fedaisi</a:t>
            </a:r>
          </a:p>
          <a:p>
            <a:r>
              <a:rPr lang="tr-TR" sz="3200" dirty="0">
                <a:solidFill>
                  <a:srgbClr val="00B0F0"/>
                </a:solidFill>
              </a:rPr>
              <a:t>olduğu artık</a:t>
            </a:r>
          </a:p>
          <a:p>
            <a:r>
              <a:rPr lang="tr-TR" sz="3200" dirty="0">
                <a:solidFill>
                  <a:srgbClr val="00B0F0"/>
                </a:solidFill>
              </a:rPr>
              <a:t>hepimizin bildiği</a:t>
            </a:r>
          </a:p>
          <a:p>
            <a:r>
              <a:rPr lang="tr-TR" sz="3200" dirty="0">
                <a:solidFill>
                  <a:srgbClr val="00B0F0"/>
                </a:solidFill>
              </a:rPr>
              <a:t>bir gerçektir.</a:t>
            </a:r>
          </a:p>
          <a:p>
            <a:endParaRPr lang="tr-TR" dirty="0"/>
          </a:p>
        </p:txBody>
      </p:sp>
    </p:spTree>
    <p:extLst>
      <p:ext uri="{BB962C8B-B14F-4D97-AF65-F5344CB8AC3E}">
        <p14:creationId xmlns:p14="http://schemas.microsoft.com/office/powerpoint/2010/main" xmlns="" val="409406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1138138"/>
          </a:xfrm>
          <a:solidFill>
            <a:srgbClr val="FF0000"/>
          </a:solidFill>
        </p:spPr>
        <p:txBody>
          <a:bodyPr/>
          <a:lstStyle/>
          <a:p>
            <a:r>
              <a:rPr lang="tr-TR" b="1" dirty="0">
                <a:solidFill>
                  <a:schemeClr val="tx1"/>
                </a:solidFill>
              </a:rPr>
              <a:t>DİNLEDİĞİNİZ İÇİN TEŞEKKÜRLER</a:t>
            </a:r>
          </a:p>
        </p:txBody>
      </p:sp>
      <p:pic>
        <p:nvPicPr>
          <p:cNvPr id="4" name="Picture 2" descr="http://aytugakdoganodullu1.files.wordpress.com/2008/07/mutlumavi_mutlu.jpg"/>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1545668" y="1600200"/>
            <a:ext cx="5290663"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57200" y="0"/>
            <a:ext cx="8229600" cy="4869160"/>
          </a:xfrm>
        </p:spPr>
        <p:txBody>
          <a:bodyPr>
            <a:noAutofit/>
          </a:bodyPr>
          <a:lstStyle/>
          <a:p>
            <a:r>
              <a:rPr lang="tr-TR" sz="4000" dirty="0">
                <a:solidFill>
                  <a:schemeClr val="accent2"/>
                </a:solidFill>
                <a:latin typeface="Aharoni" pitchFamily="2" charset="-79"/>
                <a:cs typeface="Aharoni" pitchFamily="2" charset="-79"/>
              </a:rPr>
              <a:t>Milli Birlik bütünlüğümüzü tehdit unsurlar ile </a:t>
            </a:r>
            <a:r>
              <a:rPr lang="tr-TR" sz="4000" dirty="0" err="1">
                <a:solidFill>
                  <a:schemeClr val="accent2"/>
                </a:solidFill>
                <a:latin typeface="Aharoni" pitchFamily="2" charset="-79"/>
                <a:cs typeface="Aharoni" pitchFamily="2" charset="-79"/>
              </a:rPr>
              <a:t>deaş</a:t>
            </a:r>
            <a:r>
              <a:rPr lang="tr-TR" sz="4000" dirty="0">
                <a:solidFill>
                  <a:schemeClr val="accent2"/>
                </a:solidFill>
                <a:latin typeface="Aharoni" pitchFamily="2" charset="-79"/>
                <a:cs typeface="Aharoni" pitchFamily="2" charset="-79"/>
              </a:rPr>
              <a:t> ve FETÖ GİBİ DİNİ İSTİSMARI YAPAN OLUŞUMLARA YÖNELİK FARKINDALIK OLUŞTURMA BAĞLAMINDA DKAB DERSİNİN ÖNEMİ </a:t>
            </a:r>
            <a:endParaRPr lang="tr-TR" sz="4000" b="1" dirty="0">
              <a:solidFill>
                <a:schemeClr val="accent2"/>
              </a:solidFill>
              <a:latin typeface="Aharoni" pitchFamily="2" charset="-79"/>
              <a:cs typeface="Aharoni" pitchFamily="2" charset="-79"/>
            </a:endParaRPr>
          </a:p>
        </p:txBody>
      </p:sp>
      <p:sp>
        <p:nvSpPr>
          <p:cNvPr id="5" name="Alt Başlık 4">
            <a:extLst>
              <a:ext uri="{FF2B5EF4-FFF2-40B4-BE49-F238E27FC236}">
                <a16:creationId xmlns:a16="http://schemas.microsoft.com/office/drawing/2014/main" xmlns="" id="{A996D87A-381D-2CA4-9679-251171BD5755}"/>
              </a:ext>
            </a:extLst>
          </p:cNvPr>
          <p:cNvSpPr>
            <a:spLocks noGrp="1"/>
          </p:cNvSpPr>
          <p:nvPr>
            <p:ph type="subTitle" idx="1"/>
          </p:nvPr>
        </p:nvSpPr>
        <p:spPr>
          <a:xfrm>
            <a:off x="899592" y="5003322"/>
            <a:ext cx="7558608" cy="1371600"/>
          </a:xfrm>
        </p:spPr>
        <p:txBody>
          <a:bodyPr/>
          <a:lstStyle/>
          <a:p>
            <a:endParaRPr lang="tr-TR" dirty="0"/>
          </a:p>
          <a:p>
            <a:endParaRPr lang="tr-TR"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BE7D9B-9674-00F4-E2BC-9687E7363EDC}"/>
              </a:ext>
            </a:extLst>
          </p:cNvPr>
          <p:cNvSpPr>
            <a:spLocks noGrp="1"/>
          </p:cNvSpPr>
          <p:nvPr>
            <p:ph type="ctrTitle"/>
          </p:nvPr>
        </p:nvSpPr>
        <p:spPr>
          <a:xfrm>
            <a:off x="2286000" y="483078"/>
            <a:ext cx="6172200" cy="5394194"/>
          </a:xfrm>
        </p:spPr>
        <p:txBody>
          <a:bodyPr>
            <a:normAutofit/>
          </a:bodyPr>
          <a:lstStyle/>
          <a:p>
            <a:r>
              <a:rPr lang="tr-TR" dirty="0">
                <a:solidFill>
                  <a:schemeClr val="accent2"/>
                </a:solidFill>
              </a:rPr>
              <a:t>Din İstismarı Nedir?</a:t>
            </a:r>
            <a:br>
              <a:rPr lang="tr-TR" dirty="0">
                <a:solidFill>
                  <a:schemeClr val="accent2"/>
                </a:solidFill>
              </a:rPr>
            </a:br>
            <a:r>
              <a:rPr lang="tr-TR" dirty="0"/>
              <a:t>“</a:t>
            </a:r>
            <a:r>
              <a:rPr lang="tr-TR" sz="2200" dirty="0"/>
              <a:t>İstismar”, bir kimse ya da grubun iyi niyetini</a:t>
            </a:r>
            <a:br>
              <a:rPr lang="tr-TR" sz="2200" dirty="0"/>
            </a:br>
            <a:r>
              <a:rPr lang="tr-TR" sz="2200" dirty="0"/>
              <a:t>kötüye kullanmak, sömürmek anlamlarına gelir.</a:t>
            </a:r>
            <a:br>
              <a:rPr lang="tr-TR" sz="2200" dirty="0"/>
            </a:br>
            <a:r>
              <a:rPr lang="tr-TR" sz="2200" dirty="0"/>
              <a:t>“Din istismarı”, din sömürüsü yapmak, dine dair</a:t>
            </a:r>
            <a:br>
              <a:rPr lang="tr-TR" sz="2200" dirty="0"/>
            </a:br>
            <a:r>
              <a:rPr lang="tr-TR" sz="2200" dirty="0"/>
              <a:t>kavramlar ve değerler yoluyla insanları aldatarak maddî veya manevî çıkar elde etmek yani kendi menfaatleri için dini kullanmak demektir.</a:t>
            </a:r>
          </a:p>
        </p:txBody>
      </p:sp>
    </p:spTree>
    <p:extLst>
      <p:ext uri="{BB962C8B-B14F-4D97-AF65-F5344CB8AC3E}">
        <p14:creationId xmlns:p14="http://schemas.microsoft.com/office/powerpoint/2010/main" xmlns="" val="141006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C406EEE-0F2C-91AB-2D26-2B13D091CDF6}"/>
              </a:ext>
            </a:extLst>
          </p:cNvPr>
          <p:cNvSpPr>
            <a:spLocks noGrp="1"/>
          </p:cNvSpPr>
          <p:nvPr>
            <p:ph sz="quarter" idx="1"/>
          </p:nvPr>
        </p:nvSpPr>
        <p:spPr>
          <a:xfrm>
            <a:off x="457200" y="620688"/>
            <a:ext cx="7467600" cy="5853264"/>
          </a:xfrm>
        </p:spPr>
        <p:txBody>
          <a:bodyPr>
            <a:normAutofit/>
          </a:bodyPr>
          <a:lstStyle/>
          <a:p>
            <a:pPr marL="0" indent="0">
              <a:buNone/>
            </a:pPr>
            <a:r>
              <a:rPr lang="tr-TR" dirty="0"/>
              <a:t>Tarih boyunca birçok kişi ve grup, dinin insanlar üzerindeki etkisinden faydalanarak çeşitli kazançlar elde etmeyi denemiş, din tüccarlığı yapmaktan çekinmemiştir. Bu kişi ve gruplar, kimi zaman ayet ve hadislerin anlamlarını çarpıtmış ve ilgili olmadıkları yerlerde kullanmış, kimi zaman da onları kendi art</a:t>
            </a:r>
          </a:p>
          <a:p>
            <a:pPr marL="0" indent="0">
              <a:buNone/>
            </a:pPr>
            <a:r>
              <a:rPr lang="tr-TR" dirty="0"/>
              <a:t>niyetlerine alet olacak şekilde yanlış yorumlayarak topluma anlatmıştır. Dini istismar edenlerin bir kısmı ise doğrudan dinin kendisini hedef almış ve insanların İslâm’a yönelmemesi için dinî kavramların içini boşaltmayı ve bu kavramları anlam kaybına uğratmayı bir yöntem olarak benimsemiştir.</a:t>
            </a:r>
          </a:p>
        </p:txBody>
      </p:sp>
    </p:spTree>
    <p:extLst>
      <p:ext uri="{BB962C8B-B14F-4D97-AF65-F5344CB8AC3E}">
        <p14:creationId xmlns:p14="http://schemas.microsoft.com/office/powerpoint/2010/main" xmlns="" val="278055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3 Dikdörtgen"/>
          <p:cNvSpPr/>
          <p:nvPr/>
        </p:nvSpPr>
        <p:spPr>
          <a:xfrm>
            <a:off x="4393103" y="2967335"/>
            <a:ext cx="357790" cy="923330"/>
          </a:xfrm>
          <a:prstGeom prst="rect">
            <a:avLst/>
          </a:prstGeom>
          <a:noFill/>
        </p:spPr>
        <p:txBody>
          <a:bodyPr wrap="none" lIns="91440" tIns="45720" rIns="91440" bIns="45720">
            <a:spAutoFit/>
          </a:bodyPr>
          <a:lstStyle/>
          <a:p>
            <a:pPr algn="ctr"/>
            <a:r>
              <a:rPr lang="tr-T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p>
        </p:txBody>
      </p:sp>
      <p:pic>
        <p:nvPicPr>
          <p:cNvPr id="8" name="İçerik Yer Tutucusu 7">
            <a:extLst>
              <a:ext uri="{FF2B5EF4-FFF2-40B4-BE49-F238E27FC236}">
                <a16:creationId xmlns:a16="http://schemas.microsoft.com/office/drawing/2014/main" xmlns="" id="{FC8E90E9-FC87-2576-0332-7AB18DBE7FA7}"/>
              </a:ext>
            </a:extLst>
          </p:cNvPr>
          <p:cNvPicPr>
            <a:picLocks noGrp="1" noChangeAspect="1"/>
          </p:cNvPicPr>
          <p:nvPr>
            <p:ph sz="quarter" idx="1"/>
          </p:nvPr>
        </p:nvPicPr>
        <p:blipFill>
          <a:blip r:embed="rId2"/>
          <a:stretch>
            <a:fillRect/>
          </a:stretch>
        </p:blipFill>
        <p:spPr>
          <a:xfrm>
            <a:off x="179512" y="260648"/>
            <a:ext cx="8856984" cy="6336704"/>
          </a:xfrm>
          <a:prstGeom prst="rect">
            <a:avLst/>
          </a:prstGeom>
        </p:spPr>
      </p:pic>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xmlns="" id="{4A32AF76-D620-D7E8-83F6-EF0AACC29358}"/>
              </a:ext>
            </a:extLst>
          </p:cNvPr>
          <p:cNvSpPr>
            <a:spLocks noGrp="1"/>
          </p:cNvSpPr>
          <p:nvPr>
            <p:ph sz="quarter" idx="1"/>
          </p:nvPr>
        </p:nvSpPr>
        <p:spPr>
          <a:xfrm>
            <a:off x="457200" y="764704"/>
            <a:ext cx="7467600" cy="5709248"/>
          </a:xfrm>
        </p:spPr>
        <p:txBody>
          <a:bodyPr>
            <a:normAutofit/>
          </a:bodyPr>
          <a:lstStyle/>
          <a:p>
            <a:r>
              <a:rPr lang="tr-TR" sz="3200" dirty="0"/>
              <a:t>FETÖ, dış yüzüyle dinî bir hizmet faaliyeti gibi</a:t>
            </a:r>
          </a:p>
          <a:p>
            <a:pPr marL="0" indent="0">
              <a:buNone/>
            </a:pPr>
            <a:r>
              <a:rPr lang="tr-TR" sz="3200" dirty="0"/>
              <a:t>görünse de aslında gizli yüzü ile siyasî, ideolojik ve</a:t>
            </a:r>
          </a:p>
          <a:p>
            <a:pPr marL="0" indent="0">
              <a:buNone/>
            </a:pPr>
            <a:r>
              <a:rPr lang="tr-TR" sz="3200" dirty="0"/>
              <a:t>ekonomik hedefleri olan bir “menfaat şebekesi”, aynı zamanda 15 Temmuz’la birlikte hain karakteri gün yüzüne çıkmış olan bir “terör örgütü” dür.</a:t>
            </a:r>
          </a:p>
        </p:txBody>
      </p:sp>
    </p:spTree>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14400" y="980728"/>
            <a:ext cx="7772400" cy="3168352"/>
          </a:xfrm>
        </p:spPr>
        <p:txBody>
          <a:bodyPr>
            <a:normAutofit/>
          </a:bodyPr>
          <a:lstStyle/>
          <a:p>
            <a:endParaRPr lang="tr-TR" dirty="0"/>
          </a:p>
          <a:p>
            <a:endParaRPr lang="tr-TR" dirty="0"/>
          </a:p>
        </p:txBody>
      </p:sp>
      <p:sp>
        <p:nvSpPr>
          <p:cNvPr id="5130" name="AutoShape 10" descr="https://pbs.twimg.com/media/DggyyhwX0AcdVhK.pn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2" name="AutoShape 12" descr="https://pbs.twimg.com/media/DggyyhwX0AcdVhK.pn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4" name="AutoShape 14" descr="https://pbs.twimg.com/media/DggyyhwX0AcdVhK.pn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6" name="AutoShape 16" descr="https://img.grapesavi.org/img/images/what-is-a-high-conflict-or-malignant-divorc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Resim 6">
            <a:extLst>
              <a:ext uri="{FF2B5EF4-FFF2-40B4-BE49-F238E27FC236}">
                <a16:creationId xmlns:a16="http://schemas.microsoft.com/office/drawing/2014/main" xmlns="" id="{C641DC53-02BC-F7BD-A707-4C91426890F7}"/>
              </a:ext>
            </a:extLst>
          </p:cNvPr>
          <p:cNvPicPr>
            <a:picLocks noChangeAspect="1"/>
          </p:cNvPicPr>
          <p:nvPr/>
        </p:nvPicPr>
        <p:blipFill>
          <a:blip r:embed="rId2"/>
          <a:stretch>
            <a:fillRect/>
          </a:stretch>
        </p:blipFill>
        <p:spPr>
          <a:xfrm>
            <a:off x="495300" y="404664"/>
            <a:ext cx="8191500" cy="6178698"/>
          </a:xfrm>
          <a:prstGeom prst="rect">
            <a:avLst/>
          </a:prstGeom>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2239241B-DBB4-574A-2064-289364454799}"/>
              </a:ext>
            </a:extLst>
          </p:cNvPr>
          <p:cNvSpPr>
            <a:spLocks noGrp="1"/>
          </p:cNvSpPr>
          <p:nvPr>
            <p:ph type="title"/>
          </p:nvPr>
        </p:nvSpPr>
        <p:spPr/>
        <p:txBody>
          <a:bodyPr>
            <a:normAutofit/>
          </a:bodyPr>
          <a:lstStyle/>
          <a:p>
            <a:r>
              <a:rPr lang="tr-TR" sz="3600" dirty="0">
                <a:solidFill>
                  <a:schemeClr val="accent1"/>
                </a:solidFill>
              </a:rPr>
              <a:t>NELER YAPMALIYIZ</a:t>
            </a:r>
          </a:p>
        </p:txBody>
      </p:sp>
      <p:sp>
        <p:nvSpPr>
          <p:cNvPr id="7" name="İçerik Yer Tutucusu 6">
            <a:extLst>
              <a:ext uri="{FF2B5EF4-FFF2-40B4-BE49-F238E27FC236}">
                <a16:creationId xmlns:a16="http://schemas.microsoft.com/office/drawing/2014/main" xmlns="" id="{42DEF24C-7B19-A3F7-3A4C-6D53CCD0811C}"/>
              </a:ext>
            </a:extLst>
          </p:cNvPr>
          <p:cNvSpPr>
            <a:spLocks noGrp="1"/>
          </p:cNvSpPr>
          <p:nvPr>
            <p:ph sz="quarter" idx="1"/>
          </p:nvPr>
        </p:nvSpPr>
        <p:spPr/>
        <p:txBody>
          <a:bodyPr>
            <a:normAutofit/>
          </a:bodyPr>
          <a:lstStyle/>
          <a:p>
            <a:r>
              <a:rPr lang="tr-TR" sz="3200" dirty="0"/>
              <a:t>Bir Müslüman inancı, davranışları ve ahlaki kemale ereceğini, şekilden ve zahirden öteye geçmeyen uygulamaların insana fayda sağlamayacağını genç nesillere öğretmemiz gerekir. </a:t>
            </a:r>
          </a:p>
        </p:txBody>
      </p:sp>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9691951-0B83-F3EF-77D1-39BBA4D658F2}"/>
              </a:ext>
            </a:extLst>
          </p:cNvPr>
          <p:cNvSpPr>
            <a:spLocks noGrp="1"/>
          </p:cNvSpPr>
          <p:nvPr>
            <p:ph sz="quarter" idx="1"/>
          </p:nvPr>
        </p:nvSpPr>
        <p:spPr/>
        <p:txBody>
          <a:bodyPr/>
          <a:lstStyle/>
          <a:p>
            <a:r>
              <a:rPr lang="tr-TR" sz="3200" dirty="0"/>
              <a:t>Sadece makam, güç, otorite, para gibi dünyevi kazanımlarla sınırlı bir hayatın Müslümanca olmadığını, İslam'ın hem dünya hem de ahiret kazancı için maneviyatın peşinde olduğunu zihinlerine yerleştirmeliyiz.</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xmlns="" val="2607347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627</TotalTime>
  <Words>448</Words>
  <Application>Microsoft Office PowerPoint</Application>
  <PresentationFormat>Ekran Gösterisi (4:3)</PresentationFormat>
  <Paragraphs>35</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Cumba</vt:lpstr>
      <vt:lpstr>2021–2022 EĞİTİM ÖĞRETİM YILI</vt:lpstr>
      <vt:lpstr>Milli Birlik bütünlüğümüzü tehdit unsurlar ile deaş ve FETÖ GİBİ DİNİ İSTİSMARI YAPAN OLUŞUMLARA YÖNELİK FARKINDALIK OLUŞTURMA BAĞLAMINDA DKAB DERSİNİN ÖNEMİ </vt:lpstr>
      <vt:lpstr>Din İstismarı Nedir? “İstismar”, bir kimse ya da grubun iyi niyetini kötüye kullanmak, sömürmek anlamlarına gelir. “Din istismarı”, din sömürüsü yapmak, dine dair kavramlar ve değerler yoluyla insanları aldatarak maddî veya manevî çıkar elde etmek yani kendi menfaatleri için dini kullanmak demektir.</vt:lpstr>
      <vt:lpstr>Slayt 4</vt:lpstr>
      <vt:lpstr>Slayt 5</vt:lpstr>
      <vt:lpstr>Slayt 6</vt:lpstr>
      <vt:lpstr>Slayt 7</vt:lpstr>
      <vt:lpstr>NELER YAPMALIYIZ</vt:lpstr>
      <vt:lpstr>Slayt 9</vt:lpstr>
      <vt:lpstr>.</vt:lpstr>
      <vt:lpstr> </vt:lpstr>
      <vt:lpstr>.</vt:lpstr>
      <vt:lpstr>Slayt 13</vt:lpstr>
      <vt:lpstr>Slayt 14</vt:lpstr>
      <vt:lpstr>Slayt 15</vt:lpstr>
      <vt:lpstr>Slayt 16</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YÖNETİMİ BİLGİ VE İLETİŞİM SİSTEMİ</dc:title>
  <dc:creator>36271990</dc:creator>
  <cp:lastModifiedBy>pc</cp:lastModifiedBy>
  <cp:revision>70</cp:revision>
  <dcterms:created xsi:type="dcterms:W3CDTF">2019-11-06T16:13:11Z</dcterms:created>
  <dcterms:modified xsi:type="dcterms:W3CDTF">2022-05-11T13:25:25Z</dcterms:modified>
</cp:coreProperties>
</file>