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3" r:id="rId6"/>
    <p:sldId id="260" r:id="rId7"/>
    <p:sldId id="261" r:id="rId8"/>
    <p:sldId id="262" r:id="rId9"/>
    <p:sldId id="264" r:id="rId10"/>
    <p:sldId id="265" r:id="rId11"/>
    <p:sldId id="266" r:id="rId12"/>
    <p:sldId id="270" r:id="rId13"/>
    <p:sldId id="268" r:id="rId14"/>
    <p:sldId id="267" r:id="rId15"/>
    <p:sldId id="269" r:id="rId16"/>
    <p:sldId id="271" r:id="rId17"/>
    <p:sldId id="272"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F3C6B945-2F94-421B-BB3D-4209E98BAAA7}" type="datetimeFigureOut">
              <a:rPr lang="tr-TR" smtClean="0"/>
              <a:pPr/>
              <a:t>25.10.2020</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492E11C5-0626-40E0-B617-148BA69C1E55}"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3C6B945-2F94-421B-BB3D-4209E98BAAA7}" type="datetimeFigureOut">
              <a:rPr lang="tr-TR" smtClean="0"/>
              <a:pPr/>
              <a:t>25.10.2020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92E11C5-0626-40E0-B617-148BA69C1E5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3C6B945-2F94-421B-BB3D-4209E98BAAA7}" type="datetimeFigureOut">
              <a:rPr lang="tr-TR" smtClean="0"/>
              <a:pPr/>
              <a:t>25.10.2020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92E11C5-0626-40E0-B617-148BA69C1E55}"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F3C6B945-2F94-421B-BB3D-4209E98BAAA7}" type="datetimeFigureOut">
              <a:rPr lang="tr-TR" smtClean="0"/>
              <a:pPr/>
              <a:t>25.10.2020</a:t>
            </a:fld>
            <a:endParaRPr lang="tr-TR"/>
          </a:p>
        </p:txBody>
      </p:sp>
      <p:sp>
        <p:nvSpPr>
          <p:cNvPr id="9" name="8 Slayt Numarası Yer Tutucusu"/>
          <p:cNvSpPr>
            <a:spLocks noGrp="1"/>
          </p:cNvSpPr>
          <p:nvPr>
            <p:ph type="sldNum" sz="quarter" idx="15"/>
          </p:nvPr>
        </p:nvSpPr>
        <p:spPr/>
        <p:txBody>
          <a:bodyPr rtlCol="0"/>
          <a:lstStyle/>
          <a:p>
            <a:fld id="{492E11C5-0626-40E0-B617-148BA69C1E55}"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F3C6B945-2F94-421B-BB3D-4209E98BAAA7}" type="datetimeFigureOut">
              <a:rPr lang="tr-TR" smtClean="0"/>
              <a:pPr/>
              <a:t>25.10.2020</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492E11C5-0626-40E0-B617-148BA69C1E55}"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F3C6B945-2F94-421B-BB3D-4209E98BAAA7}" type="datetimeFigureOut">
              <a:rPr lang="tr-TR" smtClean="0"/>
              <a:pPr/>
              <a:t>25.10.2020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92E11C5-0626-40E0-B617-148BA69C1E55}"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F3C6B945-2F94-421B-BB3D-4209E98BAAA7}" type="datetimeFigureOut">
              <a:rPr lang="tr-TR" smtClean="0"/>
              <a:pPr/>
              <a:t>25.10.2020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92E11C5-0626-40E0-B617-148BA69C1E55}"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F3C6B945-2F94-421B-BB3D-4209E98BAAA7}" type="datetimeFigureOut">
              <a:rPr lang="tr-TR" smtClean="0"/>
              <a:pPr/>
              <a:t>25.10.2020</a:t>
            </a:fld>
            <a:endParaRPr lang="tr-TR"/>
          </a:p>
        </p:txBody>
      </p:sp>
      <p:sp>
        <p:nvSpPr>
          <p:cNvPr id="7" name="6 Slayt Numarası Yer Tutucusu"/>
          <p:cNvSpPr>
            <a:spLocks noGrp="1"/>
          </p:cNvSpPr>
          <p:nvPr>
            <p:ph type="sldNum" sz="quarter" idx="11"/>
          </p:nvPr>
        </p:nvSpPr>
        <p:spPr/>
        <p:txBody>
          <a:bodyPr rtlCol="0"/>
          <a:lstStyle/>
          <a:p>
            <a:fld id="{492E11C5-0626-40E0-B617-148BA69C1E55}"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3C6B945-2F94-421B-BB3D-4209E98BAAA7}" type="datetimeFigureOut">
              <a:rPr lang="tr-TR" smtClean="0"/>
              <a:pPr/>
              <a:t>25.10.2020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92E11C5-0626-40E0-B617-148BA69C1E5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F3C6B945-2F94-421B-BB3D-4209E98BAAA7}" type="datetimeFigureOut">
              <a:rPr lang="tr-TR" smtClean="0"/>
              <a:pPr/>
              <a:t>25.10.2020</a:t>
            </a:fld>
            <a:endParaRPr lang="tr-TR"/>
          </a:p>
        </p:txBody>
      </p:sp>
      <p:sp>
        <p:nvSpPr>
          <p:cNvPr id="22" name="21 Slayt Numarası Yer Tutucusu"/>
          <p:cNvSpPr>
            <a:spLocks noGrp="1"/>
          </p:cNvSpPr>
          <p:nvPr>
            <p:ph type="sldNum" sz="quarter" idx="15"/>
          </p:nvPr>
        </p:nvSpPr>
        <p:spPr/>
        <p:txBody>
          <a:bodyPr rtlCol="0"/>
          <a:lstStyle/>
          <a:p>
            <a:fld id="{492E11C5-0626-40E0-B617-148BA69C1E55}"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F3C6B945-2F94-421B-BB3D-4209E98BAAA7}" type="datetimeFigureOut">
              <a:rPr lang="tr-TR" smtClean="0"/>
              <a:pPr/>
              <a:t>25.10.2020</a:t>
            </a:fld>
            <a:endParaRPr lang="tr-TR"/>
          </a:p>
        </p:txBody>
      </p:sp>
      <p:sp>
        <p:nvSpPr>
          <p:cNvPr id="18" name="17 Slayt Numarası Yer Tutucusu"/>
          <p:cNvSpPr>
            <a:spLocks noGrp="1"/>
          </p:cNvSpPr>
          <p:nvPr>
            <p:ph type="sldNum" sz="quarter" idx="11"/>
          </p:nvPr>
        </p:nvSpPr>
        <p:spPr/>
        <p:txBody>
          <a:bodyPr rtlCol="0"/>
          <a:lstStyle/>
          <a:p>
            <a:fld id="{492E11C5-0626-40E0-B617-148BA69C1E55}"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3C6B945-2F94-421B-BB3D-4209E98BAAA7}" type="datetimeFigureOut">
              <a:rPr lang="tr-TR" smtClean="0"/>
              <a:pPr/>
              <a:t>25.10.2020</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92E11C5-0626-40E0-B617-148BA69C1E55}"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71440" y="1142984"/>
            <a:ext cx="8572560" cy="2714644"/>
          </a:xfrm>
        </p:spPr>
        <p:txBody>
          <a:bodyPr>
            <a:normAutofit/>
          </a:bodyPr>
          <a:lstStyle/>
          <a:p>
            <a:pPr algn="ctr"/>
            <a:r>
              <a:rPr lang="tr-TR" sz="2400" dirty="0" smtClean="0">
                <a:solidFill>
                  <a:schemeClr val="tx1"/>
                </a:solidFill>
                <a:latin typeface="Arial Black" pitchFamily="34" charset="0"/>
              </a:rPr>
              <a:t> </a:t>
            </a:r>
            <a:r>
              <a:rPr lang="tr-TR" sz="2800" dirty="0" smtClean="0">
                <a:solidFill>
                  <a:schemeClr val="tx1"/>
                </a:solidFill>
                <a:latin typeface="Arial Black" pitchFamily="34" charset="0"/>
              </a:rPr>
              <a:t>KULP İLÇE MİLLİ EĞİTİM MÜDÜRLÜĞÜ</a:t>
            </a:r>
            <a:br>
              <a:rPr lang="tr-TR" sz="2800" dirty="0" smtClean="0">
                <a:solidFill>
                  <a:schemeClr val="tx1"/>
                </a:solidFill>
                <a:latin typeface="Arial Black" pitchFamily="34" charset="0"/>
              </a:rPr>
            </a:br>
            <a:r>
              <a:rPr lang="tr-TR" sz="2800" dirty="0" smtClean="0">
                <a:solidFill>
                  <a:schemeClr val="tx1"/>
                </a:solidFill>
                <a:latin typeface="Arial Black" pitchFamily="34" charset="0"/>
              </a:rPr>
              <a:t>2020-2021 EĞİTİM ÖĞRETİM YILI</a:t>
            </a:r>
            <a:br>
              <a:rPr lang="tr-TR" sz="2800" dirty="0" smtClean="0">
                <a:solidFill>
                  <a:schemeClr val="tx1"/>
                </a:solidFill>
                <a:latin typeface="Arial Black" pitchFamily="34" charset="0"/>
              </a:rPr>
            </a:br>
            <a:r>
              <a:rPr lang="tr-TR" sz="2800" dirty="0" smtClean="0">
                <a:solidFill>
                  <a:schemeClr val="tx1"/>
                </a:solidFill>
                <a:latin typeface="Arial Black" pitchFamily="34" charset="0"/>
              </a:rPr>
              <a:t>EKİM AYI DÖGEP PROGRAMI</a:t>
            </a:r>
            <a:r>
              <a:rPr lang="tr-TR" sz="2800" dirty="0" smtClean="0">
                <a:solidFill>
                  <a:srgbClr val="FF0000"/>
                </a:solidFill>
                <a:latin typeface="Arial Black" pitchFamily="34" charset="0"/>
              </a:rPr>
              <a:t/>
            </a:r>
            <a:br>
              <a:rPr lang="tr-TR" sz="2800" dirty="0" smtClean="0">
                <a:solidFill>
                  <a:srgbClr val="FF0000"/>
                </a:solidFill>
                <a:latin typeface="Arial Black" pitchFamily="34" charset="0"/>
              </a:rPr>
            </a:br>
            <a:r>
              <a:rPr lang="tr-TR" sz="2800" dirty="0" smtClean="0">
                <a:solidFill>
                  <a:srgbClr val="FF0000"/>
                </a:solidFill>
                <a:latin typeface="Arial Black" pitchFamily="34" charset="0"/>
              </a:rPr>
              <a:t/>
            </a:r>
            <a:br>
              <a:rPr lang="tr-TR" sz="2800" dirty="0" smtClean="0">
                <a:solidFill>
                  <a:srgbClr val="FF0000"/>
                </a:solidFill>
                <a:latin typeface="Arial Black" pitchFamily="34" charset="0"/>
              </a:rPr>
            </a:br>
            <a:endParaRPr lang="tr-TR" sz="2400" dirty="0">
              <a:solidFill>
                <a:srgbClr val="FF0000"/>
              </a:solidFill>
              <a:latin typeface="Arial Black" pitchFamily="34" charset="0"/>
            </a:endParaRPr>
          </a:p>
        </p:txBody>
      </p:sp>
      <p:sp>
        <p:nvSpPr>
          <p:cNvPr id="3" name="2 Alt Başlık"/>
          <p:cNvSpPr>
            <a:spLocks noGrp="1"/>
          </p:cNvSpPr>
          <p:nvPr>
            <p:ph type="subTitle" idx="1"/>
          </p:nvPr>
        </p:nvSpPr>
        <p:spPr>
          <a:xfrm>
            <a:off x="2071670" y="3714752"/>
            <a:ext cx="6172200" cy="2014542"/>
          </a:xfrm>
        </p:spPr>
        <p:txBody>
          <a:bodyPr>
            <a:normAutofit/>
          </a:bodyPr>
          <a:lstStyle/>
          <a:p>
            <a:r>
              <a:rPr lang="tr-TR" dirty="0" err="1" smtClean="0">
                <a:solidFill>
                  <a:schemeClr val="tx1"/>
                </a:solidFill>
              </a:rPr>
              <a:t>Covid</a:t>
            </a:r>
            <a:r>
              <a:rPr lang="tr-TR" dirty="0" smtClean="0">
                <a:solidFill>
                  <a:schemeClr val="tx1"/>
                </a:solidFill>
              </a:rPr>
              <a:t> -19 sürecinde eğitim öğretim faaliyetlerini etkileyen güncel sorunlar </a:t>
            </a:r>
          </a:p>
          <a:p>
            <a:r>
              <a:rPr lang="tr-TR" dirty="0" smtClean="0">
                <a:solidFill>
                  <a:schemeClr val="tx1"/>
                </a:solidFill>
              </a:rPr>
              <a:t>Uzaktan eğitim sürecinde meslektaş dayanışması</a:t>
            </a:r>
          </a:p>
          <a:p>
            <a:r>
              <a:rPr lang="tr-TR" dirty="0" smtClean="0">
                <a:solidFill>
                  <a:schemeClr val="tx1"/>
                </a:solidFill>
              </a:rPr>
              <a:t>Ruhsal ve fiziksel sağlığın korunması.</a:t>
            </a:r>
            <a:endParaRPr lang="tr-TR"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nSpc>
                <a:spcPct val="150000"/>
              </a:lnSpc>
              <a:buNone/>
            </a:pPr>
            <a:r>
              <a:rPr lang="tr-TR" dirty="0" smtClean="0"/>
              <a:t>  </a:t>
            </a:r>
            <a:r>
              <a:rPr lang="tr-TR" sz="2000" dirty="0" smtClean="0">
                <a:latin typeface="Arial Rounded MT Bold" pitchFamily="34" charset="0"/>
              </a:rPr>
              <a:t>Sınıf ortamından ve arkadaşlarından izole edilmiş bir öğrencinin yüksek performans sergilemesi zordur. Çünkü mevcut alışkanlıklarının tamamen dışında gerçekleşen bir duruma uyum sağlaması gerekir. Bu durum öğretmenler için de geçerlidir. </a:t>
            </a:r>
            <a:r>
              <a:rPr lang="tr-TR" sz="2000" dirty="0" err="1" smtClean="0">
                <a:latin typeface="Arial Rounded MT Bold" pitchFamily="34" charset="0"/>
              </a:rPr>
              <a:t>Pandemi</a:t>
            </a:r>
            <a:r>
              <a:rPr lang="tr-TR" sz="2000" dirty="0" smtClean="0">
                <a:latin typeface="Arial Rounded MT Bold" pitchFamily="34" charset="0"/>
              </a:rPr>
              <a:t> ani bir kriz olduğu için öğretmenler kısa bir süreliğine öğrencilere faydalı olma ve etkili eğitim metotlarını kullanmada yetersiz kalmış olabilir.</a:t>
            </a:r>
          </a:p>
          <a:p>
            <a:pPr>
              <a:buNone/>
            </a:pP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725470"/>
          </a:xfrm>
        </p:spPr>
        <p:txBody>
          <a:bodyPr>
            <a:normAutofit/>
          </a:bodyPr>
          <a:lstStyle/>
          <a:p>
            <a:r>
              <a:rPr lang="tr-TR" sz="2400" b="1" i="1" dirty="0" smtClean="0">
                <a:solidFill>
                  <a:srgbClr val="FF0000"/>
                </a:solidFill>
                <a:latin typeface="+mn-lt"/>
              </a:rPr>
              <a:t>Diğer problemler</a:t>
            </a:r>
            <a:endParaRPr lang="tr-TR" sz="2400" b="1" i="1" dirty="0">
              <a:solidFill>
                <a:srgbClr val="FF0000"/>
              </a:solidFill>
              <a:latin typeface="+mn-lt"/>
            </a:endParaRPr>
          </a:p>
        </p:txBody>
      </p:sp>
      <p:sp>
        <p:nvSpPr>
          <p:cNvPr id="3" name="2 İçerik Yer Tutucusu"/>
          <p:cNvSpPr>
            <a:spLocks noGrp="1"/>
          </p:cNvSpPr>
          <p:nvPr>
            <p:ph sz="quarter" idx="1"/>
          </p:nvPr>
        </p:nvSpPr>
        <p:spPr>
          <a:xfrm>
            <a:off x="457200" y="1000108"/>
            <a:ext cx="7467600" cy="5473844"/>
          </a:xfrm>
        </p:spPr>
        <p:txBody>
          <a:bodyPr>
            <a:normAutofit/>
          </a:bodyPr>
          <a:lstStyle/>
          <a:p>
            <a:pPr>
              <a:lnSpc>
                <a:spcPct val="110000"/>
              </a:lnSpc>
              <a:buNone/>
            </a:pPr>
            <a:r>
              <a:rPr lang="tr-TR" sz="2000" dirty="0" smtClean="0">
                <a:latin typeface="Arial Narrow" pitchFamily="34" charset="0"/>
              </a:rPr>
              <a:t>        </a:t>
            </a:r>
          </a:p>
          <a:p>
            <a:pPr>
              <a:lnSpc>
                <a:spcPct val="110000"/>
              </a:lnSpc>
              <a:buNone/>
            </a:pPr>
            <a:r>
              <a:rPr lang="tr-TR" sz="2000" dirty="0" smtClean="0">
                <a:latin typeface="Arial Narrow" pitchFamily="34" charset="0"/>
              </a:rPr>
              <a:t>  </a:t>
            </a:r>
            <a:r>
              <a:rPr lang="tr-TR" sz="2000" dirty="0" smtClean="0">
                <a:latin typeface="Arial Rounded MT Bold" pitchFamily="34" charset="0"/>
              </a:rPr>
              <a:t>Eğitim öğretim faaliyetleri yürütülürken mutlaka içerisinde bulunulan toplumun sosyal, ekonomik, kültürel ve fiziksel koşullarının iyi bilinmesi gerekir. Ve tüm paradigmaların buna göre şekillendirilmesi gerekir.</a:t>
            </a:r>
            <a:r>
              <a:rPr lang="tr-TR" sz="2000" dirty="0" smtClean="0">
                <a:latin typeface="Arial Narrow" pitchFamily="34" charset="0"/>
              </a:rPr>
              <a:t> </a:t>
            </a:r>
          </a:p>
          <a:p>
            <a:pPr>
              <a:lnSpc>
                <a:spcPct val="110000"/>
              </a:lnSpc>
              <a:buNone/>
            </a:pPr>
            <a:r>
              <a:rPr lang="tr-TR" sz="2000" dirty="0" smtClean="0">
                <a:latin typeface="Arial Narrow" pitchFamily="34" charset="0"/>
              </a:rPr>
              <a:t>         </a:t>
            </a:r>
          </a:p>
          <a:p>
            <a:pPr>
              <a:lnSpc>
                <a:spcPct val="110000"/>
              </a:lnSpc>
              <a:buNone/>
            </a:pPr>
            <a:r>
              <a:rPr lang="tr-TR" sz="2000" dirty="0" smtClean="0">
                <a:latin typeface="Arial Narrow" pitchFamily="34" charset="0"/>
              </a:rPr>
              <a:t>         </a:t>
            </a:r>
            <a:r>
              <a:rPr lang="tr-TR" sz="2000" dirty="0" smtClean="0">
                <a:latin typeface="Arial Rounded MT Bold" pitchFamily="34" charset="0"/>
              </a:rPr>
              <a:t>Uzaktan eğitim beraberinde maalesef birçok olumsuzluğu meydana getirmiştir. Okulların büyük bir bölümü merkezi yerleşim yerlerinde bulunmaktadır. Fakat taşrada bulunan öğrencilerin eğitim imkanlarından faydalanması gerektiği, temel eğitim kanunlarının bir gereğidir.</a:t>
            </a:r>
          </a:p>
          <a:p>
            <a:pPr>
              <a:lnSpc>
                <a:spcPct val="110000"/>
              </a:lnSpc>
              <a:buNone/>
            </a:pPr>
            <a:r>
              <a:rPr lang="tr-TR" sz="2000" dirty="0" smtClean="0">
                <a:latin typeface="Arial Narrow" pitchFamily="34" charset="0"/>
              </a:rPr>
              <a:t>    </a:t>
            </a:r>
            <a:endParaRPr lang="tr-TR" sz="2000" dirty="0" smtClean="0">
              <a:latin typeface="Arial Rounded MT Bold"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buNone/>
            </a:pPr>
            <a:r>
              <a:rPr lang="tr-TR" b="1" dirty="0" smtClean="0"/>
              <a:t>   Merkezi yerleşim yerlerinin dışında kalan bölgelerde eğitim öğretim </a:t>
            </a:r>
            <a:r>
              <a:rPr lang="tr-TR" b="1" dirty="0" err="1" smtClean="0"/>
              <a:t>portallarına</a:t>
            </a:r>
            <a:r>
              <a:rPr lang="tr-TR" b="1" dirty="0" smtClean="0"/>
              <a:t> ulaşmak bazen çok zor  bazen de imkansız olabiliyor. Bu aşılması gereken bir problem olarak karşımızda durmaktadır.</a:t>
            </a:r>
          </a:p>
          <a:p>
            <a:pPr>
              <a:buNone/>
            </a:pPr>
            <a:r>
              <a:rPr lang="tr-TR" b="1" dirty="0" smtClean="0"/>
              <a:t>   Bunun yanında öğrencilerin ya da öğrenci velilerinin bu konuda yaşadıkları sıkıntıları şöylece sıralayabiliriz.</a:t>
            </a:r>
            <a:endParaRPr lang="tr-TR"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439718"/>
          </a:xfrm>
        </p:spPr>
        <p:txBody>
          <a:bodyPr>
            <a:normAutofit fontScale="90000"/>
          </a:bodyPr>
          <a:lstStyle/>
          <a:p>
            <a:endParaRPr lang="tr-TR" dirty="0"/>
          </a:p>
        </p:txBody>
      </p:sp>
      <p:sp>
        <p:nvSpPr>
          <p:cNvPr id="3" name="2 İçerik Yer Tutucusu"/>
          <p:cNvSpPr>
            <a:spLocks noGrp="1"/>
          </p:cNvSpPr>
          <p:nvPr>
            <p:ph sz="quarter" idx="1"/>
          </p:nvPr>
        </p:nvSpPr>
        <p:spPr>
          <a:xfrm>
            <a:off x="457200" y="1000108"/>
            <a:ext cx="7467600" cy="5473844"/>
          </a:xfrm>
        </p:spPr>
        <p:txBody>
          <a:bodyPr>
            <a:normAutofit/>
          </a:bodyPr>
          <a:lstStyle/>
          <a:p>
            <a:r>
              <a:rPr lang="tr-TR" sz="2000" dirty="0" smtClean="0">
                <a:latin typeface="Arial Rounded MT Bold" pitchFamily="34" charset="0"/>
              </a:rPr>
              <a:t>Bulunduğum yerleşim yerinde şebeke yok</a:t>
            </a:r>
          </a:p>
          <a:p>
            <a:r>
              <a:rPr lang="tr-TR" sz="2000" dirty="0" smtClean="0">
                <a:latin typeface="Arial Rounded MT Bold" pitchFamily="34" charset="0"/>
              </a:rPr>
              <a:t>Bulunduğum yerleşim yerinde internet  altyapısı yok.</a:t>
            </a:r>
          </a:p>
          <a:p>
            <a:r>
              <a:rPr lang="tr-TR" sz="2000" dirty="0" smtClean="0">
                <a:latin typeface="Arial Rounded MT Bold" pitchFamily="34" charset="0"/>
              </a:rPr>
              <a:t>Birden fazla öğrencim var. Fakat sadece bir tane akıllı cihazım var.</a:t>
            </a:r>
          </a:p>
          <a:p>
            <a:r>
              <a:rPr lang="tr-TR" sz="2000" dirty="0" smtClean="0">
                <a:solidFill>
                  <a:srgbClr val="FF0000"/>
                </a:solidFill>
                <a:latin typeface="Arial Rounded MT Bold" pitchFamily="34" charset="0"/>
              </a:rPr>
              <a:t>EBA</a:t>
            </a:r>
            <a:r>
              <a:rPr lang="tr-TR" sz="2000" dirty="0" smtClean="0">
                <a:latin typeface="Arial Rounded MT Bold" pitchFamily="34" charset="0"/>
              </a:rPr>
              <a:t> ya çoğu zaman erişim sağlayamıyorum.</a:t>
            </a:r>
          </a:p>
          <a:p>
            <a:endParaRPr lang="tr-TR" sz="2000" dirty="0" smtClean="0">
              <a:latin typeface="Arial Rounded MT Bold" pitchFamily="34" charset="0"/>
            </a:endParaRPr>
          </a:p>
          <a:p>
            <a:pPr>
              <a:buNone/>
            </a:pPr>
            <a:r>
              <a:rPr lang="tr-TR" sz="2000" dirty="0" smtClean="0">
                <a:latin typeface="Arial Rounded MT Bold" pitchFamily="34" charset="0"/>
              </a:rPr>
              <a:t>    Öğrencileri ya da velileri ile görüşme yapmış olan bir öğretmen mutlaka buna benzer şikayetler almıştır.  Eğer eğitimciler ve eğitim yöneticileri öğrenciler arasındaki bu imkan ve fırsat eşitsizliklerini ortadan kaldırmak için fazladan çabalamazsa  ileride öğrenciler arasında uçurum oluşacağı kessindir.</a:t>
            </a:r>
          </a:p>
          <a:p>
            <a:endParaRPr lang="tr-TR" sz="2000" dirty="0">
              <a:latin typeface="Arial Rounded MT Bold"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296842"/>
          </a:xfrm>
        </p:spPr>
        <p:txBody>
          <a:bodyPr>
            <a:normAutofit fontScale="90000"/>
          </a:bodyPr>
          <a:lstStyle/>
          <a:p>
            <a:endParaRPr lang="tr-TR" sz="2000" dirty="0"/>
          </a:p>
        </p:txBody>
      </p:sp>
      <p:sp>
        <p:nvSpPr>
          <p:cNvPr id="3" name="2 İçerik Yer Tutucusu"/>
          <p:cNvSpPr>
            <a:spLocks noGrp="1"/>
          </p:cNvSpPr>
          <p:nvPr>
            <p:ph sz="quarter" idx="1"/>
          </p:nvPr>
        </p:nvSpPr>
        <p:spPr>
          <a:xfrm>
            <a:off x="457200" y="785794"/>
            <a:ext cx="7467600" cy="5688158"/>
          </a:xfrm>
        </p:spPr>
        <p:txBody>
          <a:bodyPr>
            <a:normAutofit/>
          </a:bodyPr>
          <a:lstStyle/>
          <a:p>
            <a:pPr>
              <a:buNone/>
            </a:pPr>
            <a:r>
              <a:rPr lang="tr-TR" sz="1800" b="1" i="1" dirty="0" smtClean="0">
                <a:solidFill>
                  <a:srgbClr val="FF0000"/>
                </a:solidFill>
                <a:latin typeface="Arial Rounded MT Bold" pitchFamily="34" charset="0"/>
              </a:rPr>
              <a:t>    UZAKTAN EĞİTİM DÖNEMİNDE MESLEKTAŞ DAYANIŞMASI</a:t>
            </a:r>
          </a:p>
          <a:p>
            <a:pPr>
              <a:buNone/>
            </a:pPr>
            <a:endParaRPr lang="tr-TR" sz="1800" b="1" i="1" dirty="0" smtClean="0">
              <a:solidFill>
                <a:srgbClr val="FF0000"/>
              </a:solidFill>
              <a:latin typeface="Arial Rounded MT Bold" pitchFamily="34" charset="0"/>
            </a:endParaRPr>
          </a:p>
          <a:p>
            <a:pPr>
              <a:lnSpc>
                <a:spcPct val="150000"/>
              </a:lnSpc>
              <a:buNone/>
            </a:pPr>
            <a:r>
              <a:rPr lang="tr-TR" sz="1800" dirty="0" smtClean="0">
                <a:latin typeface="Arial Rounded MT Bold" pitchFamily="34" charset="0"/>
              </a:rPr>
              <a:t> Ülkemizde uzaktan eğitim salgından sonra popülerlik kazanmıştır. Salgından önce de her ne kadar kısmen bazı sınavlarda ya da kurumlar bünyesinde uygulansa da fazla benimsenmemiş bir modeldi.  Fakat </a:t>
            </a:r>
            <a:r>
              <a:rPr lang="tr-TR" sz="1800" dirty="0" err="1" smtClean="0">
                <a:latin typeface="Arial Rounded MT Bold" pitchFamily="34" charset="0"/>
              </a:rPr>
              <a:t>pandemiden</a:t>
            </a:r>
            <a:r>
              <a:rPr lang="tr-TR" sz="1800" dirty="0" smtClean="0">
                <a:latin typeface="Arial Rounded MT Bold" pitchFamily="34" charset="0"/>
              </a:rPr>
              <a:t> sonra tüm eğitim öğretim kurumlarının mecburen uzaktan eğitime geçmesi beraberinde bir bilgi boşluğunu getirmiştir. Bu durumda bazı öğretmenler uzaktan eğitim imkanlarını kullanmak konusunda sınırlı kalmış olabilir. Bu konuda  sıkıntı yaşamayan öğretmenlerin diğer meslektaşlarına rehberlik  etmesi ve onlarla diyalog halinde olması oldukça önemlidir.</a:t>
            </a:r>
            <a:endParaRPr lang="tr-TR" sz="1800" dirty="0">
              <a:latin typeface="Arial Rounded MT Bold"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lnSpc>
                <a:spcPct val="150000"/>
              </a:lnSpc>
              <a:buNone/>
            </a:pPr>
            <a:r>
              <a:rPr lang="tr-TR" sz="2000" dirty="0" smtClean="0">
                <a:latin typeface="Arial Rounded MT Bold" pitchFamily="34" charset="0"/>
              </a:rPr>
              <a:t>   Öğretmenlerin hep beraber öğrencilere faydalı olmanın  yollarını aramaları ve bu konuda sürekli dayanışma halinde olmaları mutlaka öğrencilere faydalı olacak bir yol çıkaracaktır. </a:t>
            </a:r>
          </a:p>
          <a:p>
            <a:pPr>
              <a:lnSpc>
                <a:spcPct val="150000"/>
              </a:lnSpc>
              <a:buNone/>
            </a:pPr>
            <a:r>
              <a:rPr lang="tr-TR" sz="2000" dirty="0" smtClean="0">
                <a:latin typeface="Arial Rounded MT Bold" pitchFamily="34" charset="0"/>
              </a:rPr>
              <a:t>    Aynı meslek gurubuna dahil oldukları için genel olarak hepsinin problemi ortak olacaktır. Kişisel olarak sorunlar içerisinde kaybolmaktansa eşgüdüm halinde çalışmak daha motive edicidir.</a:t>
            </a:r>
            <a:endParaRPr lang="tr-TR" sz="2000" dirty="0">
              <a:latin typeface="Arial Rounded MT Bold"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buNone/>
            </a:pPr>
            <a:r>
              <a:rPr lang="tr-TR" sz="2000" dirty="0" smtClean="0">
                <a:latin typeface="Arial Rounded MT Bold" pitchFamily="34" charset="0"/>
              </a:rPr>
              <a:t>    Diğer bir önemli mesele ise bu dönemde insanların psikolojik bir kırılganlığa bürünmesidir. </a:t>
            </a:r>
          </a:p>
          <a:p>
            <a:pPr>
              <a:buNone/>
            </a:pPr>
            <a:endParaRPr lang="tr-TR" sz="2000" dirty="0" smtClean="0">
              <a:latin typeface="Arial Rounded MT Bold" pitchFamily="34" charset="0"/>
            </a:endParaRPr>
          </a:p>
          <a:p>
            <a:pPr>
              <a:buNone/>
            </a:pPr>
            <a:r>
              <a:rPr lang="tr-TR" sz="2000" dirty="0" smtClean="0">
                <a:latin typeface="Arial Rounded MT Bold" pitchFamily="34" charset="0"/>
              </a:rPr>
              <a:t>   sosyal çevresinden izole olmuş ve evde televizyona hapsolmuş olan çocuk açtığı hemen her kanalda  felaket senaryoları  üreten,  ileriye dönük karamsar bir tablonun çığırtkanlığını yapan insanlara maruz kalıyor.</a:t>
            </a:r>
          </a:p>
          <a:p>
            <a:pPr>
              <a:buNone/>
            </a:pPr>
            <a:endParaRPr lang="tr-TR" sz="2000" dirty="0" smtClean="0">
              <a:latin typeface="Arial Rounded MT Bold" pitchFamily="34" charset="0"/>
            </a:endParaRPr>
          </a:p>
          <a:p>
            <a:pPr>
              <a:buNone/>
            </a:pPr>
            <a:r>
              <a:rPr lang="tr-TR" sz="2000" dirty="0" smtClean="0">
                <a:latin typeface="Arial Rounded MT Bold" pitchFamily="34" charset="0"/>
              </a:rPr>
              <a:t>   Bu durum belki de bir kişinin karşılaşabileceği en tehlikeli durumdur. Çünkü geleceğe yönelik ümitsizleştirilmiş ve çaresizlik psikolojisi ile yalnızlaştırılmış bir bireye hiç kimse ya da hiçbir eğitim faydalı olamaz.</a:t>
            </a:r>
            <a:endParaRPr lang="tr-TR" sz="2000" dirty="0">
              <a:latin typeface="Arial Rounded MT Bold"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lnSpc>
                <a:spcPct val="150000"/>
              </a:lnSpc>
              <a:buNone/>
            </a:pPr>
            <a:r>
              <a:rPr lang="tr-TR" sz="2000" dirty="0" smtClean="0">
                <a:latin typeface="Arial Rounded MT Bold" pitchFamily="34" charset="0"/>
              </a:rPr>
              <a:t>   Böyle bir durum karşısında  biz öğretmenlere düşen görev; çocuğun bu tip olumsuz haberlere ve söylemlere maruz bırakılmaması konusunda ailesine telkinde bulunmak ve  sorumluluğumuz altında bulunan öğrencilerle iletişim kurarak tıpkı her problem gibi bununda mutlaka biteceğini onlara anlatmaktır.  </a:t>
            </a:r>
          </a:p>
          <a:p>
            <a:pPr>
              <a:lnSpc>
                <a:spcPct val="150000"/>
              </a:lnSpc>
              <a:buNone/>
            </a:pPr>
            <a:r>
              <a:rPr lang="tr-TR" sz="2000" dirty="0" smtClean="0">
                <a:latin typeface="Arial Rounded MT Bold" pitchFamily="34" charset="0"/>
              </a:rPr>
              <a:t>     </a:t>
            </a:r>
          </a:p>
          <a:p>
            <a:pPr>
              <a:buNone/>
            </a:pPr>
            <a:r>
              <a:rPr lang="tr-TR" sz="2000" dirty="0" smtClean="0">
                <a:latin typeface="Arial Rounded MT Bold" pitchFamily="34" charset="0"/>
              </a:rPr>
              <a:t>     </a:t>
            </a:r>
          </a:p>
          <a:p>
            <a:pPr>
              <a:buNone/>
            </a:pPr>
            <a:endParaRPr lang="tr-TR" sz="2000" dirty="0" smtClean="0">
              <a:latin typeface="Arial Rounded MT Bold" pitchFamily="34" charset="0"/>
            </a:endParaRPr>
          </a:p>
          <a:p>
            <a:pPr>
              <a:buNone/>
            </a:pPr>
            <a:r>
              <a:rPr lang="tr-TR" sz="2000" dirty="0" smtClean="0">
                <a:latin typeface="Arial Rounded MT Bold" pitchFamily="34" charset="0"/>
              </a:rPr>
              <a:t>  </a:t>
            </a:r>
            <a:endParaRPr lang="tr-TR" sz="2000" dirty="0">
              <a:latin typeface="Arial Rounded MT Bold"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82594"/>
          </a:xfrm>
        </p:spPr>
        <p:txBody>
          <a:bodyPr>
            <a:normAutofit/>
          </a:bodyPr>
          <a:lstStyle/>
          <a:p>
            <a:r>
              <a:rPr lang="tr-TR" b="1" dirty="0" smtClean="0">
                <a:solidFill>
                  <a:srgbClr val="FF0000"/>
                </a:solidFill>
              </a:rPr>
              <a:t>EĞİTİM-ÖĞRETİM FAALİYETLERİ</a:t>
            </a:r>
            <a:endParaRPr lang="tr-TR" b="1" dirty="0">
              <a:solidFill>
                <a:srgbClr val="FF0000"/>
              </a:solidFill>
            </a:endParaRPr>
          </a:p>
        </p:txBody>
      </p:sp>
      <p:sp>
        <p:nvSpPr>
          <p:cNvPr id="3" name="2 İçerik Yer Tutucusu"/>
          <p:cNvSpPr>
            <a:spLocks noGrp="1"/>
          </p:cNvSpPr>
          <p:nvPr>
            <p:ph sz="quarter" idx="1"/>
          </p:nvPr>
        </p:nvSpPr>
        <p:spPr>
          <a:xfrm>
            <a:off x="457200" y="928670"/>
            <a:ext cx="7467600" cy="5545282"/>
          </a:xfrm>
        </p:spPr>
        <p:txBody>
          <a:bodyPr>
            <a:normAutofit/>
          </a:bodyPr>
          <a:lstStyle/>
          <a:p>
            <a:pPr>
              <a:lnSpc>
                <a:spcPct val="150000"/>
              </a:lnSpc>
              <a:buNone/>
            </a:pPr>
            <a:r>
              <a:rPr lang="tr-TR" sz="1800" dirty="0" smtClean="0">
                <a:latin typeface="Arial Rounded MT Bold" pitchFamily="34" charset="0"/>
              </a:rPr>
              <a:t>   Eğitim içinde bulundurduğu anlam itibariyle en önemli insan faaliyetlerinden birisi ve toplumların ilerlemesine katkı sağlayacak temel taşlardan biridir. Eğitim küresel olarak bir ülkenin geleceğinin şekillenmesinde önemli bir pay sahibidir.</a:t>
            </a:r>
          </a:p>
          <a:p>
            <a:pPr>
              <a:lnSpc>
                <a:spcPct val="150000"/>
              </a:lnSpc>
              <a:buNone/>
            </a:pPr>
            <a:r>
              <a:rPr lang="tr-TR" sz="1800" dirty="0" smtClean="0">
                <a:latin typeface="Arial Rounded MT Bold" pitchFamily="34" charset="0"/>
              </a:rPr>
              <a:t>Bu öneme binaen hemen her topluluğun bilgi birikimini gelecek kuşaklara aktarma anlamında çok yoğun çabaları ve mesaileri vardır.</a:t>
            </a:r>
            <a:endParaRPr lang="tr-TR" sz="1800" dirty="0">
              <a:latin typeface="Arial Rounded MT Bold"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439718"/>
          </a:xfrm>
        </p:spPr>
        <p:txBody>
          <a:bodyPr>
            <a:normAutofit fontScale="90000"/>
          </a:bodyPr>
          <a:lstStyle/>
          <a:p>
            <a:endParaRPr lang="tr-TR" dirty="0"/>
          </a:p>
        </p:txBody>
      </p:sp>
      <p:sp>
        <p:nvSpPr>
          <p:cNvPr id="3" name="2 İçerik Yer Tutucusu"/>
          <p:cNvSpPr>
            <a:spLocks noGrp="1"/>
          </p:cNvSpPr>
          <p:nvPr>
            <p:ph sz="quarter" idx="1"/>
          </p:nvPr>
        </p:nvSpPr>
        <p:spPr>
          <a:xfrm>
            <a:off x="457200" y="857232"/>
            <a:ext cx="7467600" cy="5616720"/>
          </a:xfrm>
        </p:spPr>
        <p:txBody>
          <a:bodyPr/>
          <a:lstStyle/>
          <a:p>
            <a:pPr>
              <a:lnSpc>
                <a:spcPct val="150000"/>
              </a:lnSpc>
              <a:buNone/>
            </a:pPr>
            <a:r>
              <a:rPr lang="tr-TR" sz="2000" dirty="0" smtClean="0">
                <a:solidFill>
                  <a:srgbClr val="FF0000"/>
                </a:solidFill>
                <a:latin typeface="Arial Rounded MT Bold" pitchFamily="34" charset="0"/>
              </a:rPr>
              <a:t>Eğitim öğretim faaliyetlerinin  ancak  kısıtlı olarak gerçekleştirilebildiği bu dönemde  küresel ölçekte  eğitim  faaliyetlerinin  normale  döndürülmesi adına  yapılan  bunca  çaba bizlere  eğitimin önemini göstermektedir.</a:t>
            </a:r>
          </a:p>
          <a:p>
            <a:pPr>
              <a:lnSpc>
                <a:spcPct val="150000"/>
              </a:lnSpc>
              <a:buNone/>
            </a:pPr>
            <a:r>
              <a:rPr lang="tr-TR" sz="2000" dirty="0" smtClean="0">
                <a:solidFill>
                  <a:srgbClr val="FF0000"/>
                </a:solidFill>
                <a:latin typeface="Arial Rounded MT Bold" pitchFamily="34" charset="0"/>
              </a:rPr>
              <a:t>Nihayetinde insanlar arası diyalog yoluyla ve bireyler arası etkileşim ile gerçekleşen bir durum olduğu için  salgın döneminde birtakım problemlerle karşılaşmaktayız. </a:t>
            </a:r>
          </a:p>
          <a:p>
            <a:pPr>
              <a:lnSpc>
                <a:spcPct val="150000"/>
              </a:lnSpc>
              <a:buNone/>
            </a:pPr>
            <a:r>
              <a:rPr lang="tr-TR" sz="2000" dirty="0" smtClean="0">
                <a:solidFill>
                  <a:srgbClr val="FF0000"/>
                </a:solidFill>
                <a:latin typeface="Arial Rounded MT Bold" pitchFamily="34" charset="0"/>
              </a:rPr>
              <a:t>  </a:t>
            </a:r>
          </a:p>
          <a:p>
            <a:pPr>
              <a:lnSpc>
                <a:spcPct val="150000"/>
              </a:lnSpc>
              <a:buNone/>
            </a:pPr>
            <a:r>
              <a:rPr lang="tr-TR" sz="2000" dirty="0" smtClean="0">
                <a:solidFill>
                  <a:srgbClr val="FF0000"/>
                </a:solidFill>
                <a:latin typeface="Arial Rounded MT Bold" pitchFamily="34" charset="0"/>
              </a:rPr>
              <a:t>Karşılaştığımız bu problemleri kısaca şöyle irdeleyebiliriz.</a:t>
            </a:r>
            <a:endParaRPr lang="tr-TR" sz="2000" dirty="0">
              <a:solidFill>
                <a:srgbClr val="FF0000"/>
              </a:solidFill>
              <a:latin typeface="Arial Rounded MT Bold"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11156"/>
          </a:xfrm>
        </p:spPr>
        <p:txBody>
          <a:bodyPr>
            <a:normAutofit/>
          </a:bodyPr>
          <a:lstStyle/>
          <a:p>
            <a:r>
              <a:rPr lang="tr-TR" sz="2400" b="1" i="1" dirty="0" smtClean="0">
                <a:solidFill>
                  <a:srgbClr val="FF0000"/>
                </a:solidFill>
                <a:latin typeface="+mn-lt"/>
                <a:ea typeface="Arial Unicode MS" pitchFamily="34" charset="-128"/>
                <a:cs typeface="Arial Unicode MS" pitchFamily="34" charset="-128"/>
              </a:rPr>
              <a:t>ÖĞRENEN – ÖĞRETEN İLİŞKİSİ</a:t>
            </a:r>
            <a:endParaRPr lang="tr-TR" sz="2400" b="1" i="1" dirty="0">
              <a:solidFill>
                <a:srgbClr val="FF0000"/>
              </a:solidFill>
              <a:latin typeface="+mn-lt"/>
              <a:ea typeface="Arial Unicode MS" pitchFamily="34" charset="-128"/>
              <a:cs typeface="Arial Unicode MS" pitchFamily="34" charset="-128"/>
            </a:endParaRPr>
          </a:p>
        </p:txBody>
      </p:sp>
      <p:sp>
        <p:nvSpPr>
          <p:cNvPr id="3" name="2 İçerik Yer Tutucusu"/>
          <p:cNvSpPr>
            <a:spLocks noGrp="1"/>
          </p:cNvSpPr>
          <p:nvPr>
            <p:ph sz="quarter" idx="1"/>
          </p:nvPr>
        </p:nvSpPr>
        <p:spPr>
          <a:xfrm>
            <a:off x="428596" y="928670"/>
            <a:ext cx="7467600" cy="5545282"/>
          </a:xfrm>
        </p:spPr>
        <p:txBody>
          <a:bodyPr>
            <a:normAutofit/>
          </a:bodyPr>
          <a:lstStyle/>
          <a:p>
            <a:pPr>
              <a:lnSpc>
                <a:spcPct val="150000"/>
              </a:lnSpc>
              <a:buNone/>
            </a:pPr>
            <a:r>
              <a:rPr lang="tr-TR" sz="2000" dirty="0" smtClean="0">
                <a:latin typeface="Arial Rounded MT Bold" pitchFamily="34" charset="0"/>
              </a:rPr>
              <a:t>Her ne kadar modern eğitim yöntem ve teknikleri ortaya çıkmış ve teknolojik anlamda çağ atlanmışsa da neticede öğrenme işinin bir bağlam içerisinde ve ancak anlamlı  kılındığı zaman gerçekleşeceği kessindir.  Bu sebeple öğrenci  bir anlamlandırıcıya ya da konuyu öğrencinin anlam sahasına dahil edecek bir rehbere ihtiyaç  duyar.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439718"/>
          </a:xfrm>
        </p:spPr>
        <p:txBody>
          <a:bodyPr>
            <a:normAutofit fontScale="90000"/>
          </a:bodyPr>
          <a:lstStyle/>
          <a:p>
            <a:endParaRPr lang="tr-TR" dirty="0"/>
          </a:p>
        </p:txBody>
      </p:sp>
      <p:sp>
        <p:nvSpPr>
          <p:cNvPr id="3" name="2 İçerik Yer Tutucusu"/>
          <p:cNvSpPr>
            <a:spLocks noGrp="1"/>
          </p:cNvSpPr>
          <p:nvPr>
            <p:ph sz="quarter" idx="1"/>
          </p:nvPr>
        </p:nvSpPr>
        <p:spPr>
          <a:xfrm>
            <a:off x="457200" y="1071546"/>
            <a:ext cx="7467600" cy="5402406"/>
          </a:xfrm>
        </p:spPr>
        <p:txBody>
          <a:bodyPr>
            <a:normAutofit fontScale="92500"/>
          </a:bodyPr>
          <a:lstStyle/>
          <a:p>
            <a:pPr>
              <a:lnSpc>
                <a:spcPct val="150000"/>
              </a:lnSpc>
              <a:buNone/>
            </a:pPr>
            <a:r>
              <a:rPr lang="tr-TR" dirty="0" smtClean="0">
                <a:latin typeface="Arial Rounded MT Bold" pitchFamily="34" charset="0"/>
              </a:rPr>
              <a:t>    Bu ise öğrenciyi tanımayı mecburi  kılar. Uzaktan eğitim sürecindeki problemlerin birçoğunun sadır olduğu nokta burasıdır.  Öğrenci kendi öğrenme becerilerinin tamamen farkına  varmadığı müddetçe bir  yardımcıya ihtiyaç duyar. Ve bu yardımcının öğrenmeyi tam olarak gerçekleştirebilmesi için öğrenciyi  tanıması gerekir. Telefon, televizyon, kitap, tablet v.s materyallerin öğrenme işinde ancak yardımcı eleman olarak kullanılabilecek olmasının sebebi budur.</a:t>
            </a:r>
          </a:p>
          <a:p>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82594"/>
          </a:xfrm>
        </p:spPr>
        <p:txBody>
          <a:bodyPr>
            <a:normAutofit/>
          </a:bodyPr>
          <a:lstStyle/>
          <a:p>
            <a:r>
              <a:rPr lang="tr-TR" sz="2400" b="1" i="1" dirty="0" smtClean="0">
                <a:solidFill>
                  <a:srgbClr val="FF0000"/>
                </a:solidFill>
              </a:rPr>
              <a:t>DUYUSAL PROBLEMLER</a:t>
            </a:r>
            <a:endParaRPr lang="tr-TR" sz="2400" b="1" i="1" dirty="0">
              <a:solidFill>
                <a:srgbClr val="FF0000"/>
              </a:solidFill>
            </a:endParaRPr>
          </a:p>
        </p:txBody>
      </p:sp>
      <p:sp>
        <p:nvSpPr>
          <p:cNvPr id="3" name="2 İçerik Yer Tutucusu"/>
          <p:cNvSpPr>
            <a:spLocks noGrp="1"/>
          </p:cNvSpPr>
          <p:nvPr>
            <p:ph sz="quarter" idx="1"/>
          </p:nvPr>
        </p:nvSpPr>
        <p:spPr>
          <a:xfrm>
            <a:off x="457200" y="1142984"/>
            <a:ext cx="7467600" cy="5330968"/>
          </a:xfrm>
        </p:spPr>
        <p:txBody>
          <a:bodyPr>
            <a:normAutofit/>
          </a:bodyPr>
          <a:lstStyle/>
          <a:p>
            <a:pPr>
              <a:buNone/>
            </a:pPr>
            <a:r>
              <a:rPr lang="tr-TR" sz="2000" dirty="0" smtClean="0">
                <a:latin typeface="Arial Rounded MT Bold" pitchFamily="34" charset="0"/>
              </a:rPr>
              <a:t>  Eğitim ve öğretim faaliyetlerinin temelinde arz -talep ilişkisi vardır. Yani aslında eğitim öğretim faaliyetinin bir boyutu da öğrenciyi talep etmeye hevesli kılmak ve talep ettiğini ona aşamalı olarak, uygun yöntem, teknik ve materyalleri kullanarak vermektir.</a:t>
            </a:r>
          </a:p>
          <a:p>
            <a:pPr>
              <a:buNone/>
            </a:pPr>
            <a:r>
              <a:rPr lang="tr-TR" sz="2000" dirty="0" smtClean="0">
                <a:latin typeface="Arial Rounded MT Bold" pitchFamily="34" charset="0"/>
              </a:rPr>
              <a:t>Öğretmen ve öğrencinin aynı ortamda bulunmaması aralarındaki duyusal  bağı zayıflatır. Ve öğretmen öğrencisinin duyusal giriş özelliklerinin farkında olamaz. Böylece sadece öğrencinin aklına hitap edilmiş olur. Oysaki herkesin bildiği gibi ; öğrenciye öğrenme ürününü sevdirmedikçe ya da neden öğrenmesi gerektiğine ikna etmedikçe kalıcı ve etkili öğrenme gerçekleştirilmiş olamaz.</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buNone/>
            </a:pPr>
            <a:r>
              <a:rPr lang="tr-TR" sz="2000" dirty="0" smtClean="0">
                <a:solidFill>
                  <a:srgbClr val="FF0000"/>
                </a:solidFill>
                <a:latin typeface="Arial Rounded MT Bold" pitchFamily="34" charset="0"/>
              </a:rPr>
              <a:t>Uzaktan eğitim sürecinde bir öğretmen ekran karşısına geçer ve öğrencilerine içeriği sunar.  Öğrenmenin gerçekleşmesi adına yapacağı en olumlu şey içeriği görsel ve işitsel materyaller ile desteklemektir. </a:t>
            </a:r>
          </a:p>
          <a:p>
            <a:pPr>
              <a:buNone/>
            </a:pPr>
            <a:r>
              <a:rPr lang="tr-TR" sz="2000" dirty="0" smtClean="0">
                <a:solidFill>
                  <a:srgbClr val="FF0000"/>
                </a:solidFill>
                <a:latin typeface="Arial Rounded MT Bold" pitchFamily="34" charset="0"/>
              </a:rPr>
              <a:t>  </a:t>
            </a:r>
          </a:p>
          <a:p>
            <a:pPr>
              <a:buNone/>
            </a:pPr>
            <a:r>
              <a:rPr lang="tr-TR" sz="2000" dirty="0" smtClean="0">
                <a:solidFill>
                  <a:srgbClr val="FF0000"/>
                </a:solidFill>
                <a:latin typeface="Arial Rounded MT Bold" pitchFamily="34" charset="0"/>
              </a:rPr>
              <a:t> Kimi zaman öğretmen sadece öğrencisinin gözlerinin içine bakarak öğrencisini sürece dahil eder. Kimi zaman öğrenciler sırf öğretmenlerinin teveccühünü kaybetmemek için derslerine dört elle sarılırlar. Bunun gibi  binlerce örnek verilebilir. Uzaktan  eğitim, niteliği itibariyle bu tip durumları barındıramadığından eksik kalmaktadır.</a:t>
            </a:r>
            <a:endParaRPr lang="tr-TR" sz="2000" dirty="0">
              <a:solidFill>
                <a:srgbClr val="FF0000"/>
              </a:solidFill>
              <a:latin typeface="Arial Rounded MT Bold"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82594"/>
          </a:xfrm>
        </p:spPr>
        <p:txBody>
          <a:bodyPr>
            <a:normAutofit/>
          </a:bodyPr>
          <a:lstStyle/>
          <a:p>
            <a:r>
              <a:rPr lang="tr-TR" sz="2400" b="1" i="1" dirty="0" smtClean="0">
                <a:solidFill>
                  <a:srgbClr val="FF0000"/>
                </a:solidFill>
              </a:rPr>
              <a:t>TEKNİK PROBLEMLER</a:t>
            </a:r>
            <a:endParaRPr lang="tr-TR" sz="2400" b="1" i="1" dirty="0">
              <a:solidFill>
                <a:srgbClr val="FF0000"/>
              </a:solidFill>
            </a:endParaRPr>
          </a:p>
        </p:txBody>
      </p:sp>
      <p:sp>
        <p:nvSpPr>
          <p:cNvPr id="3" name="2 İçerik Yer Tutucusu"/>
          <p:cNvSpPr>
            <a:spLocks noGrp="1"/>
          </p:cNvSpPr>
          <p:nvPr>
            <p:ph sz="quarter" idx="1"/>
          </p:nvPr>
        </p:nvSpPr>
        <p:spPr>
          <a:xfrm>
            <a:off x="571472" y="1071546"/>
            <a:ext cx="7358114" cy="5402406"/>
          </a:xfrm>
        </p:spPr>
        <p:txBody>
          <a:bodyPr>
            <a:normAutofit/>
          </a:bodyPr>
          <a:lstStyle/>
          <a:p>
            <a:pPr>
              <a:buNone/>
            </a:pPr>
            <a:r>
              <a:rPr lang="tr-TR" sz="2000" dirty="0" smtClean="0">
                <a:latin typeface="Arial Rounded MT Bold" pitchFamily="34" charset="0"/>
              </a:rPr>
              <a:t>    Ülkemizde </a:t>
            </a:r>
            <a:r>
              <a:rPr lang="tr-TR" sz="2000" dirty="0" err="1" smtClean="0">
                <a:latin typeface="Arial Rounded MT Bold" pitchFamily="34" charset="0"/>
              </a:rPr>
              <a:t>pandemi</a:t>
            </a:r>
            <a:r>
              <a:rPr lang="tr-TR" sz="2000" dirty="0" smtClean="0">
                <a:latin typeface="Arial Rounded MT Bold" pitchFamily="34" charset="0"/>
              </a:rPr>
              <a:t> nedeniyle eğitim öğretim faaliyetleri </a:t>
            </a:r>
            <a:r>
              <a:rPr lang="tr-TR" sz="2000" dirty="0" smtClean="0">
                <a:solidFill>
                  <a:srgbClr val="FF0000"/>
                </a:solidFill>
                <a:latin typeface="Arial Rounded MT Bold" pitchFamily="34" charset="0"/>
              </a:rPr>
              <a:t>EBA</a:t>
            </a:r>
            <a:r>
              <a:rPr lang="tr-TR" sz="2000" dirty="0" smtClean="0">
                <a:latin typeface="Arial Rounded MT Bold" pitchFamily="34" charset="0"/>
              </a:rPr>
              <a:t>  ve </a:t>
            </a:r>
            <a:r>
              <a:rPr lang="tr-TR" sz="2000" dirty="0" smtClean="0">
                <a:solidFill>
                  <a:srgbClr val="FF0000"/>
                </a:solidFill>
                <a:latin typeface="Arial Rounded MT Bold" pitchFamily="34" charset="0"/>
              </a:rPr>
              <a:t>EBA TV </a:t>
            </a:r>
            <a:r>
              <a:rPr lang="tr-TR" sz="2000" dirty="0" smtClean="0">
                <a:latin typeface="Arial Rounded MT Bold" pitchFamily="34" charset="0"/>
              </a:rPr>
              <a:t>aracılığı ile yürütülmektedir.  Fakat bu platformların bazen yetersiz kaldığı ya da teknik bazı problemlerin olduğu açıktır.  </a:t>
            </a:r>
          </a:p>
          <a:p>
            <a:pPr>
              <a:buNone/>
            </a:pPr>
            <a:endParaRPr lang="tr-TR" sz="2000" dirty="0" smtClean="0">
              <a:latin typeface="Arial Rounded MT Bold" pitchFamily="34" charset="0"/>
            </a:endParaRPr>
          </a:p>
          <a:p>
            <a:pPr>
              <a:buNone/>
            </a:pPr>
            <a:r>
              <a:rPr lang="tr-TR" sz="2000" dirty="0" smtClean="0">
                <a:latin typeface="Arial Rounded MT Bold" pitchFamily="34" charset="0"/>
              </a:rPr>
              <a:t>    EBA bilişim ağının  tek eğitim öğretim ortamı olmasından dolayı yüksek katılımın olduğu bazı zamanlarda sistemde ağırlaşmaların ya da çökmelerin olduğu görülmektedir.  </a:t>
            </a:r>
          </a:p>
          <a:p>
            <a:pPr>
              <a:buNone/>
            </a:pPr>
            <a:r>
              <a:rPr lang="tr-TR" sz="2000" dirty="0" smtClean="0">
                <a:latin typeface="Arial Rounded MT Bold" pitchFamily="34" charset="0"/>
              </a:rPr>
              <a:t>   </a:t>
            </a:r>
          </a:p>
          <a:p>
            <a:pPr>
              <a:buNone/>
            </a:pPr>
            <a:r>
              <a:rPr lang="tr-TR" sz="2000" dirty="0" smtClean="0">
                <a:latin typeface="Arial Rounded MT Bold" pitchFamily="34" charset="0"/>
              </a:rPr>
              <a:t>    Ayrıca internet destekli program olmasından dolayı internette yaşanan problemler lokal olarak eğitimden mahrum kalmalara  ve mağduriyetlere neden olmaktadır.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82594"/>
          </a:xfrm>
        </p:spPr>
        <p:txBody>
          <a:bodyPr>
            <a:normAutofit/>
          </a:bodyPr>
          <a:lstStyle/>
          <a:p>
            <a:r>
              <a:rPr lang="tr-TR" sz="2400" b="1" i="1" dirty="0" smtClean="0">
                <a:solidFill>
                  <a:srgbClr val="FF0000"/>
                </a:solidFill>
              </a:rPr>
              <a:t>Psikolojik problemler</a:t>
            </a:r>
            <a:endParaRPr lang="tr-TR" sz="2400" b="1" i="1" dirty="0">
              <a:solidFill>
                <a:srgbClr val="FF0000"/>
              </a:solidFill>
            </a:endParaRPr>
          </a:p>
        </p:txBody>
      </p:sp>
      <p:sp>
        <p:nvSpPr>
          <p:cNvPr id="3" name="2 İçerik Yer Tutucusu"/>
          <p:cNvSpPr>
            <a:spLocks noGrp="1"/>
          </p:cNvSpPr>
          <p:nvPr>
            <p:ph sz="quarter" idx="1"/>
          </p:nvPr>
        </p:nvSpPr>
        <p:spPr>
          <a:xfrm>
            <a:off x="457200" y="1142984"/>
            <a:ext cx="7467600" cy="5330968"/>
          </a:xfrm>
        </p:spPr>
        <p:txBody>
          <a:bodyPr>
            <a:normAutofit/>
          </a:bodyPr>
          <a:lstStyle/>
          <a:p>
            <a:pPr>
              <a:lnSpc>
                <a:spcPct val="150000"/>
              </a:lnSpc>
              <a:buNone/>
            </a:pPr>
            <a:r>
              <a:rPr lang="tr-TR" sz="2000" dirty="0" smtClean="0">
                <a:latin typeface="Arial Rounded MT Bold" pitchFamily="34" charset="0"/>
              </a:rPr>
              <a:t>   </a:t>
            </a:r>
            <a:r>
              <a:rPr lang="tr-TR" sz="2000" dirty="0" err="1" smtClean="0">
                <a:latin typeface="Arial Rounded MT Bold" pitchFamily="34" charset="0"/>
              </a:rPr>
              <a:t>Pandemi</a:t>
            </a:r>
            <a:r>
              <a:rPr lang="tr-TR" sz="2000" dirty="0" smtClean="0">
                <a:latin typeface="Arial Rounded MT Bold" pitchFamily="34" charset="0"/>
              </a:rPr>
              <a:t> sürecinde insanların birçoğu evlerine kapanmak zorunda kaldı. Bu durum sosyal bir varlık olan insanın sosyal faaliyetlerden mahrum kalmasını beraberinde getirdi.</a:t>
            </a:r>
          </a:p>
          <a:p>
            <a:pPr>
              <a:lnSpc>
                <a:spcPct val="150000"/>
              </a:lnSpc>
              <a:buNone/>
            </a:pPr>
            <a:r>
              <a:rPr lang="tr-TR" sz="2000" dirty="0" smtClean="0">
                <a:latin typeface="Arial Rounded MT Bold" pitchFamily="34" charset="0"/>
              </a:rPr>
              <a:t>   Bunun tabii bir sonucu olarak insanların birçoğu, bilhassa çocuklar çaresizliğe ve umutsuzluğa büründüler. Bu durum öğrencilerin öğrenme performansları üzerinde olumsuz etki yaptı.  Okul çağındaki bir insanın  en çok vakit geçirdiği kitle arkadaşlarıdır. </a:t>
            </a:r>
            <a:endParaRPr lang="tr-TR" sz="2000" dirty="0">
              <a:latin typeface="Arial Rounded MT Bold"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223</TotalTime>
  <Words>1044</Words>
  <Application>Microsoft Office PowerPoint</Application>
  <PresentationFormat>Ekran Gösterisi (4:3)</PresentationFormat>
  <Paragraphs>59</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Cumba</vt:lpstr>
      <vt:lpstr> KULP İLÇE MİLLİ EĞİTİM MÜDÜRLÜĞÜ 2020-2021 EĞİTİM ÖĞRETİM YILI EKİM AYI DÖGEP PROGRAMI  </vt:lpstr>
      <vt:lpstr>EĞİTİM-ÖĞRETİM FAALİYETLERİ</vt:lpstr>
      <vt:lpstr>Slayt 3</vt:lpstr>
      <vt:lpstr>ÖĞRENEN – ÖĞRETEN İLİŞKİSİ</vt:lpstr>
      <vt:lpstr>Slayt 5</vt:lpstr>
      <vt:lpstr>DUYUSAL PROBLEMLER</vt:lpstr>
      <vt:lpstr>Slayt 7</vt:lpstr>
      <vt:lpstr>TEKNİK PROBLEMLER</vt:lpstr>
      <vt:lpstr>Psikolojik problemler</vt:lpstr>
      <vt:lpstr>Slayt 10</vt:lpstr>
      <vt:lpstr>Diğer problemler</vt:lpstr>
      <vt:lpstr>Slayt 12</vt:lpstr>
      <vt:lpstr>Slayt 13</vt:lpstr>
      <vt:lpstr>Slayt 14</vt:lpstr>
      <vt:lpstr>Slayt 15</vt:lpstr>
      <vt:lpstr>Slayt 16</vt:lpstr>
      <vt:lpstr>Slayt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KULP İLÇE MİLLİ EĞİTİM MÜDÜRLÜĞÜ 2020-2021 EĞİTİM ÖĞRETİM YILI DÖGEP PR</dc:title>
  <dc:creator>Windows Kullanıcısı</dc:creator>
  <cp:lastModifiedBy>Windows Kullanıcısı</cp:lastModifiedBy>
  <cp:revision>23</cp:revision>
  <dcterms:created xsi:type="dcterms:W3CDTF">2020-10-25T16:20:58Z</dcterms:created>
  <dcterms:modified xsi:type="dcterms:W3CDTF">2020-10-25T20:05:49Z</dcterms:modified>
</cp:coreProperties>
</file>