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2"/>
  </p:notesMasterIdLst>
  <p:sldIdLst>
    <p:sldId id="263" r:id="rId2"/>
    <p:sldId id="256" r:id="rId3"/>
    <p:sldId id="257" r:id="rId4"/>
    <p:sldId id="258" r:id="rId5"/>
    <p:sldId id="259" r:id="rId6"/>
    <p:sldId id="260" r:id="rId7"/>
    <p:sldId id="261" r:id="rId8"/>
    <p:sldId id="262" r:id="rId9"/>
    <p:sldId id="265" r:id="rId10"/>
    <p:sldId id="264"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5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762317-9A68-4950-A003-00E62FEEE83E}" type="datetimeFigureOut">
              <a:rPr lang="tr-TR" smtClean="0"/>
              <a:pPr/>
              <a:t>25.03.2021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A49A32-D8CC-4F8F-83C7-E3EA93136B45}"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A23720DD-5B6D-40BF-8493-A6B52D484E6B}" type="datetimeFigureOut">
              <a:rPr lang="tr-TR" smtClean="0"/>
              <a:pPr/>
              <a:t>25.03.2021</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F302176B-0E47-46AC-8F43-DAB4B8A37D0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25.03.2021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25.03.2021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A23720DD-5B6D-40BF-8493-A6B52D484E6B}" type="datetimeFigureOut">
              <a:rPr lang="tr-TR" smtClean="0"/>
              <a:pPr/>
              <a:t>25.03.2021</a:t>
            </a:fld>
            <a:endParaRPr lang="tr-TR"/>
          </a:p>
        </p:txBody>
      </p:sp>
      <p:sp>
        <p:nvSpPr>
          <p:cNvPr id="9" name="8 Slayt Numarası Yer Tutucusu"/>
          <p:cNvSpPr>
            <a:spLocks noGrp="1"/>
          </p:cNvSpPr>
          <p:nvPr>
            <p:ph type="sldNum" sz="quarter" idx="15"/>
          </p:nvPr>
        </p:nvSpPr>
        <p:spPr/>
        <p:txBody>
          <a:bodyPr rtlCol="0"/>
          <a:lstStyle/>
          <a:p>
            <a:fld id="{F302176B-0E47-46AC-8F43-DAB4B8A37D06}"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A23720DD-5B6D-40BF-8493-A6B52D484E6B}" type="datetimeFigureOut">
              <a:rPr lang="tr-TR" smtClean="0"/>
              <a:pPr/>
              <a:t>25.03.2021</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A23720DD-5B6D-40BF-8493-A6B52D484E6B}" type="datetimeFigureOut">
              <a:rPr lang="tr-TR" smtClean="0"/>
              <a:pPr/>
              <a:t>25.03.2021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A23720DD-5B6D-40BF-8493-A6B52D484E6B}" type="datetimeFigureOut">
              <a:rPr lang="tr-TR" smtClean="0"/>
              <a:pPr/>
              <a:t>25.03.2021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A23720DD-5B6D-40BF-8493-A6B52D484E6B}" type="datetimeFigureOut">
              <a:rPr lang="tr-TR" smtClean="0"/>
              <a:pPr/>
              <a:t>25.03.2021</a:t>
            </a:fld>
            <a:endParaRPr lang="tr-TR"/>
          </a:p>
        </p:txBody>
      </p:sp>
      <p:sp>
        <p:nvSpPr>
          <p:cNvPr id="7" name="6 Slayt Numarası Yer Tutucusu"/>
          <p:cNvSpPr>
            <a:spLocks noGrp="1"/>
          </p:cNvSpPr>
          <p:nvPr>
            <p:ph type="sldNum" sz="quarter" idx="11"/>
          </p:nvPr>
        </p:nvSpPr>
        <p:spPr/>
        <p:txBody>
          <a:bodyPr rtlCol="0"/>
          <a:lstStyle/>
          <a:p>
            <a:fld id="{F302176B-0E47-46AC-8F43-DAB4B8A37D06}"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25.03.2021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A23720DD-5B6D-40BF-8493-A6B52D484E6B}" type="datetimeFigureOut">
              <a:rPr lang="tr-TR" smtClean="0"/>
              <a:pPr/>
              <a:t>25.03.2021</a:t>
            </a:fld>
            <a:endParaRPr lang="tr-TR"/>
          </a:p>
        </p:txBody>
      </p:sp>
      <p:sp>
        <p:nvSpPr>
          <p:cNvPr id="22" name="21 Slayt Numarası Yer Tutucusu"/>
          <p:cNvSpPr>
            <a:spLocks noGrp="1"/>
          </p:cNvSpPr>
          <p:nvPr>
            <p:ph type="sldNum" sz="quarter" idx="15"/>
          </p:nvPr>
        </p:nvSpPr>
        <p:spPr/>
        <p:txBody>
          <a:bodyPr rtlCol="0"/>
          <a:lstStyle/>
          <a:p>
            <a:fld id="{F302176B-0E47-46AC-8F43-DAB4B8A37D06}"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A23720DD-5B6D-40BF-8493-A6B52D484E6B}" type="datetimeFigureOut">
              <a:rPr lang="tr-TR" smtClean="0"/>
              <a:pPr/>
              <a:t>25.03.2021</a:t>
            </a:fld>
            <a:endParaRPr lang="tr-TR"/>
          </a:p>
        </p:txBody>
      </p:sp>
      <p:sp>
        <p:nvSpPr>
          <p:cNvPr id="18" name="17 Slayt Numarası Yer Tutucusu"/>
          <p:cNvSpPr>
            <a:spLocks noGrp="1"/>
          </p:cNvSpPr>
          <p:nvPr>
            <p:ph type="sldNum" sz="quarter" idx="11"/>
          </p:nvPr>
        </p:nvSpPr>
        <p:spPr/>
        <p:txBody>
          <a:bodyPr rtlCol="0"/>
          <a:lstStyle/>
          <a:p>
            <a:fld id="{F302176B-0E47-46AC-8F43-DAB4B8A37D06}"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23720DD-5B6D-40BF-8493-A6B52D484E6B}" type="datetimeFigureOut">
              <a:rPr lang="tr-TR" smtClean="0"/>
              <a:pPr/>
              <a:t>25.03.2021</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457200" y="0"/>
            <a:ext cx="8229600" cy="1988840"/>
          </a:xfrm>
        </p:spPr>
        <p:txBody>
          <a:bodyPr/>
          <a:lstStyle/>
          <a:p>
            <a:r>
              <a:rPr lang="tr-TR" dirty="0" smtClean="0">
                <a:solidFill>
                  <a:schemeClr val="tx1">
                    <a:lumMod val="95000"/>
                    <a:lumOff val="5000"/>
                  </a:schemeClr>
                </a:solidFill>
              </a:rPr>
              <a:t>2020 – 2021 EĞİTİM ÖĞRETİM YILI</a:t>
            </a:r>
            <a:endParaRPr lang="tr-TR" dirty="0">
              <a:solidFill>
                <a:schemeClr val="tx1">
                  <a:lumMod val="95000"/>
                  <a:lumOff val="5000"/>
                </a:schemeClr>
              </a:solidFill>
            </a:endParaRPr>
          </a:p>
        </p:txBody>
      </p:sp>
      <p:sp>
        <p:nvSpPr>
          <p:cNvPr id="2" name="1 Alt Başlık"/>
          <p:cNvSpPr>
            <a:spLocks noGrp="1"/>
          </p:cNvSpPr>
          <p:nvPr>
            <p:ph type="subTitle" idx="1"/>
          </p:nvPr>
        </p:nvSpPr>
        <p:spPr>
          <a:xfrm>
            <a:off x="179512" y="2420888"/>
            <a:ext cx="8712968" cy="4032448"/>
          </a:xfrm>
          <a:solidFill>
            <a:srgbClr val="92D050"/>
          </a:solidFill>
        </p:spPr>
        <p:txBody>
          <a:bodyPr>
            <a:normAutofit/>
          </a:bodyPr>
          <a:lstStyle/>
          <a:p>
            <a:pPr marL="39688"/>
            <a:r>
              <a:rPr lang="tr-TR" sz="2400" dirty="0" smtClean="0">
                <a:solidFill>
                  <a:srgbClr val="0070C0"/>
                </a:solidFill>
              </a:rPr>
              <a:t>AYGÜN SARIÇOBAN İMAM HATİP ORTAOKULU </a:t>
            </a:r>
          </a:p>
          <a:p>
            <a:pPr marL="39688"/>
            <a:r>
              <a:rPr lang="tr-TR" sz="2400" dirty="0" smtClean="0">
                <a:solidFill>
                  <a:srgbClr val="0070C0"/>
                </a:solidFill>
              </a:rPr>
              <a:t>KAYAHAN </a:t>
            </a:r>
            <a:r>
              <a:rPr lang="tr-TR" sz="2400" dirty="0" smtClean="0">
                <a:solidFill>
                  <a:srgbClr val="0070C0"/>
                </a:solidFill>
              </a:rPr>
              <a:t>İMAM HATİP ORTAOKULU</a:t>
            </a:r>
          </a:p>
          <a:p>
            <a:pPr marL="39688"/>
            <a:endParaRPr lang="tr-TR" sz="2400" dirty="0" smtClean="0">
              <a:solidFill>
                <a:srgbClr val="0070C0"/>
              </a:solidFill>
            </a:endParaRPr>
          </a:p>
          <a:p>
            <a:pPr marL="39688"/>
            <a:r>
              <a:rPr lang="tr-TR" sz="2400" dirty="0" smtClean="0">
                <a:solidFill>
                  <a:srgbClr val="0070C0"/>
                </a:solidFill>
              </a:rPr>
              <a:t>2021 MART AYI İMAM HATİP LİSESİ VE İMAM HATİP ORTAOKULLARI  YÖNETİCİ GELİŞİM PROGRAMI (YÖGEP) SUNUMU.</a:t>
            </a:r>
          </a:p>
          <a:p>
            <a:endParaRPr lang="tr-TR"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72400" cy="1138138"/>
          </a:xfrm>
          <a:solidFill>
            <a:srgbClr val="FF0000"/>
          </a:solidFill>
        </p:spPr>
        <p:txBody>
          <a:bodyPr/>
          <a:lstStyle/>
          <a:p>
            <a:r>
              <a:rPr lang="tr-TR" b="1" dirty="0" smtClean="0">
                <a:solidFill>
                  <a:schemeClr val="tx1"/>
                </a:solidFill>
              </a:rPr>
              <a:t>DİNLEDİĞİNİZ İÇİN TEŞEKKÜRLER</a:t>
            </a:r>
            <a:endParaRPr lang="tr-TR" b="1" dirty="0">
              <a:solidFill>
                <a:schemeClr val="tx1"/>
              </a:solidFill>
            </a:endParaRPr>
          </a:p>
        </p:txBody>
      </p:sp>
      <p:pic>
        <p:nvPicPr>
          <p:cNvPr id="4" name="Picture 2" descr="http://aytugakdoganodullu1.files.wordpress.com/2008/07/mutlumavi_mutlu.jpg"/>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bwMode="auto">
          <a:xfrm>
            <a:off x="1545668" y="1600200"/>
            <a:ext cx="5290663"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7.png" descr="Eğitim Yönetiminde Sorun Alanları - Saraykent Şehit Mustafa Eser Anadolu  İmam Hatip Lisesi"/>
          <p:cNvPicPr/>
          <p:nvPr/>
        </p:nvPicPr>
        <p:blipFill>
          <a:blip r:embed="rId2" cstate="print"/>
          <a:srcRect/>
          <a:stretch>
            <a:fillRect/>
          </a:stretch>
        </p:blipFill>
        <p:spPr>
          <a:xfrm>
            <a:off x="0" y="2708920"/>
            <a:ext cx="8964488" cy="4149079"/>
          </a:xfrm>
          <a:prstGeom prst="rect">
            <a:avLst/>
          </a:prstGeom>
          <a:ln/>
        </p:spPr>
      </p:pic>
      <p:sp>
        <p:nvSpPr>
          <p:cNvPr id="2" name="1 Başlık"/>
          <p:cNvSpPr>
            <a:spLocks noGrp="1"/>
          </p:cNvSpPr>
          <p:nvPr>
            <p:ph type="ctrTitle"/>
          </p:nvPr>
        </p:nvSpPr>
        <p:spPr>
          <a:xfrm>
            <a:off x="457200" y="0"/>
            <a:ext cx="8229600" cy="3933056"/>
          </a:xfrm>
        </p:spPr>
        <p:txBody>
          <a:bodyPr>
            <a:noAutofit/>
          </a:bodyPr>
          <a:lstStyle/>
          <a:p>
            <a:r>
              <a:rPr lang="tr-TR" sz="6600" b="1" dirty="0" smtClean="0">
                <a:solidFill>
                  <a:schemeClr val="tx1"/>
                </a:solidFill>
              </a:rPr>
              <a:t>Eğitim Yönetiminde Temel Sorun Alanları</a:t>
            </a:r>
            <a:endParaRPr lang="tr-TR" sz="6600" b="1" dirty="0">
              <a:solidFill>
                <a:schemeClr val="tx1"/>
              </a:solidFill>
              <a:latin typeface="Aharoni" pitchFamily="2" charset="-79"/>
              <a:cs typeface="Aharoni" pitchFamily="2" charset="-79"/>
            </a:endParaRPr>
          </a:p>
        </p:txBody>
      </p:sp>
      <p:sp>
        <p:nvSpPr>
          <p:cNvPr id="3" name="2 Alt Başlık"/>
          <p:cNvSpPr>
            <a:spLocks noGrp="1"/>
          </p:cNvSpPr>
          <p:nvPr>
            <p:ph type="subTitle" idx="1"/>
          </p:nvPr>
        </p:nvSpPr>
        <p:spPr>
          <a:xfrm>
            <a:off x="1115616" y="4509120"/>
            <a:ext cx="7488832" cy="1800200"/>
          </a:xfrm>
          <a:ln>
            <a:solidFill>
              <a:srgbClr val="FFFF00"/>
            </a:solidFill>
          </a:ln>
        </p:spPr>
        <p:txBody>
          <a:bodyPr>
            <a:normAutofit fontScale="77500" lnSpcReduction="20000"/>
          </a:bodyPr>
          <a:lstStyle/>
          <a:p>
            <a:r>
              <a:rPr lang="tr-TR" sz="2200" dirty="0" smtClean="0">
                <a:solidFill>
                  <a:schemeClr val="tx1"/>
                </a:solidFill>
                <a:latin typeface="Arial Black" pitchFamily="34" charset="0"/>
              </a:rPr>
              <a:t>1.Kurumda etkili  pozitif  bir iletişim oluşturma</a:t>
            </a:r>
          </a:p>
          <a:p>
            <a:r>
              <a:rPr lang="tr-TR" sz="2200" dirty="0" smtClean="0">
                <a:solidFill>
                  <a:schemeClr val="tx1"/>
                </a:solidFill>
                <a:latin typeface="Arial Black" pitchFamily="34" charset="0"/>
              </a:rPr>
              <a:t>2.</a:t>
            </a:r>
            <a:r>
              <a:rPr lang="tr-TR" sz="2200" dirty="0" err="1" smtClean="0">
                <a:solidFill>
                  <a:schemeClr val="tx1"/>
                </a:solidFill>
                <a:latin typeface="Arial Black" pitchFamily="34" charset="0"/>
              </a:rPr>
              <a:t>Prolem</a:t>
            </a:r>
            <a:r>
              <a:rPr lang="tr-TR" sz="2200" dirty="0" smtClean="0">
                <a:solidFill>
                  <a:schemeClr val="tx1"/>
                </a:solidFill>
                <a:latin typeface="Arial Black" pitchFamily="34" charset="0"/>
              </a:rPr>
              <a:t> çözme teknikleri </a:t>
            </a:r>
          </a:p>
          <a:p>
            <a:r>
              <a:rPr lang="tr-TR" sz="2200" dirty="0" smtClean="0">
                <a:solidFill>
                  <a:schemeClr val="tx1"/>
                </a:solidFill>
                <a:latin typeface="Arial Black" pitchFamily="34" charset="0"/>
              </a:rPr>
              <a:t>3.Çatışma      </a:t>
            </a:r>
          </a:p>
          <a:p>
            <a:r>
              <a:rPr lang="tr-TR" sz="2200" dirty="0" smtClean="0">
                <a:solidFill>
                  <a:schemeClr val="tx1"/>
                </a:solidFill>
                <a:latin typeface="Arial Black" pitchFamily="34" charset="0"/>
              </a:rPr>
              <a:t>4.Risk ve kriz yönetimi</a:t>
            </a:r>
          </a:p>
          <a:p>
            <a:r>
              <a:rPr lang="tr-TR" sz="2200" dirty="0" smtClean="0">
                <a:solidFill>
                  <a:schemeClr val="tx1"/>
                </a:solidFill>
                <a:latin typeface="Arial Black" pitchFamily="34" charset="0"/>
              </a:rPr>
              <a:t>5.Öfke ve stresle başa çıkma yolları</a:t>
            </a:r>
          </a:p>
          <a:p>
            <a:r>
              <a:rPr lang="tr-TR" sz="2200" dirty="0" smtClean="0">
                <a:solidFill>
                  <a:schemeClr val="tx1"/>
                </a:solidFill>
                <a:latin typeface="Arial Black" pitchFamily="34" charset="0"/>
              </a:rPr>
              <a:t>    </a:t>
            </a:r>
          </a:p>
          <a:p>
            <a:endParaRPr lang="tr-TR"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 name="image9.png" descr="Kriz Yönetimi Eğitimi - PDA Danışmanlık"/>
          <p:cNvPicPr/>
          <p:nvPr/>
        </p:nvPicPr>
        <p:blipFill>
          <a:blip r:embed="rId2" cstate="print"/>
          <a:srcRect/>
          <a:stretch>
            <a:fillRect/>
          </a:stretch>
        </p:blipFill>
        <p:spPr>
          <a:xfrm>
            <a:off x="467544" y="1052736"/>
            <a:ext cx="7776864" cy="5616624"/>
          </a:xfrm>
          <a:prstGeom prst="rect">
            <a:avLst/>
          </a:prstGeom>
          <a:ln/>
        </p:spPr>
      </p:pic>
      <p:sp>
        <p:nvSpPr>
          <p:cNvPr id="2" name="1 Başlık"/>
          <p:cNvSpPr>
            <a:spLocks noGrp="1"/>
          </p:cNvSpPr>
          <p:nvPr>
            <p:ph type="title"/>
          </p:nvPr>
        </p:nvSpPr>
        <p:spPr>
          <a:xfrm>
            <a:off x="502920" y="548680"/>
            <a:ext cx="6877392" cy="504056"/>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tr-TR" sz="2000" b="1" dirty="0" smtClean="0">
                <a:solidFill>
                  <a:schemeClr val="tx1"/>
                </a:solidFill>
                <a:latin typeface="Arial Black" pitchFamily="34" charset="0"/>
              </a:rPr>
              <a:t>1.Kurumda etkili  pozitif  bir iletişim oluşturma</a:t>
            </a:r>
            <a:endParaRPr lang="tr-TR" sz="2000" b="1" dirty="0">
              <a:ln w="11430"/>
              <a:solidFill>
                <a:schemeClr val="tx1"/>
              </a:solidFill>
              <a:effectLst>
                <a:outerShdw blurRad="80000" dist="40000" dir="5040000" algn="tl">
                  <a:srgbClr val="000000">
                    <a:alpha val="30000"/>
                  </a:srgbClr>
                </a:outerShdw>
              </a:effectLst>
              <a:latin typeface="Arial Black" pitchFamily="34" charset="0"/>
            </a:endParaRPr>
          </a:p>
        </p:txBody>
      </p:sp>
      <p:sp>
        <p:nvSpPr>
          <p:cNvPr id="9" name="8 İçerik Yer Tutucusu"/>
          <p:cNvSpPr>
            <a:spLocks noGrp="1"/>
          </p:cNvSpPr>
          <p:nvPr>
            <p:ph sz="quarter" idx="1"/>
          </p:nvPr>
        </p:nvSpPr>
        <p:spPr>
          <a:xfrm>
            <a:off x="251520" y="1052736"/>
            <a:ext cx="8568952" cy="5328592"/>
          </a:xfrm>
        </p:spPr>
        <p:txBody>
          <a:bodyPr>
            <a:normAutofit/>
          </a:bodyPr>
          <a:lstStyle/>
          <a:p>
            <a:pPr>
              <a:buFont typeface="Wingdings" pitchFamily="2" charset="2"/>
              <a:buChar char="Ø"/>
            </a:pPr>
            <a:r>
              <a:rPr lang="tr-TR" i="1" dirty="0" smtClean="0"/>
              <a:t> </a:t>
            </a:r>
            <a:r>
              <a:rPr lang="tr-TR" dirty="0" smtClean="0"/>
              <a:t>Bir kurumun amaçları doğrultusunda, sistematik bir şekilde işlemesini sağlayabilmek amacıyla, kuruma ait birim ve çalışanların; sürekli bir şekilde bilgi, düşünce ve deneyim alış verişi halinde bulunmaktadır, buda kurumda iletişim ortamı oluşturur </a:t>
            </a:r>
            <a:r>
              <a:rPr lang="tr-TR" i="1" dirty="0" smtClean="0"/>
              <a:t>. </a:t>
            </a:r>
            <a:endParaRPr lang="tr-TR" dirty="0" smtClean="0"/>
          </a:p>
          <a:p>
            <a:pPr>
              <a:buFont typeface="Wingdings" pitchFamily="2" charset="2"/>
              <a:buChar char="Ø"/>
            </a:pPr>
            <a:r>
              <a:rPr lang="tr-TR" dirty="0" smtClean="0"/>
              <a:t>  Aslında ihtiyacımız olan tek şey ise bize doğuştan bahşedilmiş bu mucizeyi keşfedip, </a:t>
            </a:r>
            <a:r>
              <a:rPr lang="tr-TR" i="1" dirty="0" smtClean="0"/>
              <a:t>doğru yöntemlerle</a:t>
            </a:r>
            <a:r>
              <a:rPr lang="tr-TR" dirty="0" smtClean="0"/>
              <a:t> birleştirdiğimizde başarıya bir adım daha yaklaşmış olacağımız gerçeğini kabul etmek. Ve işe koyulmak! Özetle; pozisyon, mevki, statü vs. gibi unsurları bir kenara bırakıp, </a:t>
            </a:r>
            <a:r>
              <a:rPr lang="tr-TR" u="sng" dirty="0" smtClean="0"/>
              <a:t>insan olduğumuzu dolayısıyla da en temel ihtiyacımızın iletişim olduğunu aklımızın bir köşesine yerleştirmeliyiz</a:t>
            </a:r>
            <a:endParaRPr lang="tr-TR" dirty="0" smtClean="0">
              <a:ln w="11430"/>
              <a:solidFill>
                <a:srgbClr val="92D050"/>
              </a:solidFill>
              <a:effectLst>
                <a:outerShdw blurRad="80000" dist="40000" dir="5040000" algn="tl">
                  <a:srgbClr val="000000">
                    <a:alpha val="30000"/>
                  </a:srgbClr>
                </a:outerShdw>
              </a:effectLst>
            </a:endParaRPr>
          </a:p>
          <a:p>
            <a:pPr>
              <a:buNone/>
            </a:pPr>
            <a:endParaRPr lang="tr-TR" dirty="0" smtClean="0">
              <a:ln w="11430"/>
              <a:solidFill>
                <a:srgbClr val="92D050"/>
              </a:solidFill>
              <a:effectLst>
                <a:outerShdw blurRad="80000" dist="40000" dir="5040000" algn="tl">
                  <a:srgbClr val="000000">
                    <a:alpha val="30000"/>
                  </a:srgbClr>
                </a:outerShdw>
              </a:effectLst>
            </a:endParaRPr>
          </a:p>
          <a:p>
            <a:endParaRPr lang="tr-TR" dirty="0"/>
          </a:p>
        </p:txBody>
      </p:sp>
      <p:sp>
        <p:nvSpPr>
          <p:cNvPr id="4" name="3 Dikdörtgen"/>
          <p:cNvSpPr/>
          <p:nvPr/>
        </p:nvSpPr>
        <p:spPr>
          <a:xfrm>
            <a:off x="4393103" y="2967335"/>
            <a:ext cx="357790" cy="923330"/>
          </a:xfrm>
          <a:prstGeom prst="rect">
            <a:avLst/>
          </a:prstGeom>
          <a:noFill/>
        </p:spPr>
        <p:txBody>
          <a:bodyPr wrap="none" lIns="91440" tIns="45720" rIns="91440" bIns="45720">
            <a:spAutoFit/>
          </a:bodyPr>
          <a:lstStyle/>
          <a:p>
            <a:pPr algn="ctr"/>
            <a:r>
              <a:rPr lang="tr-TR"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endParaRPr lang="tr-TR"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0"/>
            <a:ext cx="8964488" cy="1700808"/>
          </a:xfrm>
          <a:solidFill>
            <a:srgbClr val="92D050"/>
          </a:solidFill>
        </p:spPr>
        <p:txBody>
          <a:bodyPr>
            <a:noAutofit/>
          </a:bodyPr>
          <a:lstStyle/>
          <a:p>
            <a:r>
              <a:rPr lang="tr-TR" sz="3200" dirty="0" smtClean="0">
                <a:solidFill>
                  <a:schemeClr val="tx1"/>
                </a:solidFill>
                <a:latin typeface="Arial Black" pitchFamily="34" charset="0"/>
              </a:rPr>
              <a:t>2.</a:t>
            </a:r>
            <a:r>
              <a:rPr lang="tr-TR" sz="3200" dirty="0" err="1" smtClean="0">
                <a:solidFill>
                  <a:schemeClr val="tx1"/>
                </a:solidFill>
                <a:latin typeface="Arial Black" pitchFamily="34" charset="0"/>
              </a:rPr>
              <a:t>Prolem</a:t>
            </a:r>
            <a:r>
              <a:rPr lang="tr-TR" sz="3200" dirty="0" smtClean="0">
                <a:solidFill>
                  <a:schemeClr val="tx1"/>
                </a:solidFill>
                <a:latin typeface="Arial Black" pitchFamily="34" charset="0"/>
              </a:rPr>
              <a:t> çözme teknikleri </a:t>
            </a:r>
          </a:p>
        </p:txBody>
      </p:sp>
      <p:pic>
        <p:nvPicPr>
          <p:cNvPr id="5" name="image8.png" descr="PROBLEM ÇÖZME ve KARAR ALMA TEKNİKLERİ - Kurumsal Eğitimler Danışmanlık -  Yaşayarak Öğrenme | Yöne- Team"/>
          <p:cNvPicPr/>
          <p:nvPr/>
        </p:nvPicPr>
        <p:blipFill>
          <a:blip r:embed="rId2" cstate="print"/>
          <a:srcRect/>
          <a:stretch>
            <a:fillRect/>
          </a:stretch>
        </p:blipFill>
        <p:spPr>
          <a:xfrm>
            <a:off x="611560" y="1772816"/>
            <a:ext cx="7992888" cy="4680520"/>
          </a:xfrm>
          <a:prstGeom prst="rect">
            <a:avLst/>
          </a:prstGeom>
          <a:ln/>
        </p:spPr>
      </p:pic>
      <p:sp>
        <p:nvSpPr>
          <p:cNvPr id="3" name="2 İçerik Yer Tutucusu"/>
          <p:cNvSpPr>
            <a:spLocks noGrp="1"/>
          </p:cNvSpPr>
          <p:nvPr>
            <p:ph sz="quarter" idx="1"/>
          </p:nvPr>
        </p:nvSpPr>
        <p:spPr>
          <a:xfrm>
            <a:off x="179512" y="1628800"/>
            <a:ext cx="8964488" cy="5229200"/>
          </a:xfrm>
          <a:noFill/>
          <a:ln>
            <a:solidFill>
              <a:srgbClr val="002060"/>
            </a:solidFill>
          </a:ln>
        </p:spPr>
        <p:txBody>
          <a:bodyPr/>
          <a:lstStyle/>
          <a:p>
            <a:pPr>
              <a:buNone/>
            </a:pPr>
            <a:endParaRPr lang="tr-TR" sz="2800" dirty="0" smtClean="0"/>
          </a:p>
          <a:p>
            <a:pPr>
              <a:buFont typeface="Wingdings" pitchFamily="2" charset="2"/>
              <a:buChar char="Ø"/>
            </a:pPr>
            <a:endParaRPr lang="tr-TR" b="1" dirty="0"/>
          </a:p>
        </p:txBody>
      </p:sp>
      <p:sp>
        <p:nvSpPr>
          <p:cNvPr id="6146" name="Rectangle 2"/>
          <p:cNvSpPr>
            <a:spLocks noChangeArrowheads="1"/>
          </p:cNvSpPr>
          <p:nvPr/>
        </p:nvSpPr>
        <p:spPr bwMode="auto">
          <a:xfrm>
            <a:off x="611560" y="1738320"/>
            <a:ext cx="705678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tr-TR" sz="2400" b="1" i="0" strike="noStrike" cap="none" normalizeH="0" baseline="0" dirty="0" smtClean="0">
                <a:ln>
                  <a:noFill/>
                </a:ln>
                <a:solidFill>
                  <a:schemeClr val="accent1">
                    <a:lumMod val="40000"/>
                    <a:lumOff val="60000"/>
                  </a:schemeClr>
                </a:solidFill>
                <a:effectLst/>
                <a:latin typeface="Calibri" pitchFamily="34" charset="0"/>
                <a:ea typeface="Calibri" pitchFamily="34" charset="0"/>
                <a:cs typeface="Times New Roman" pitchFamily="18" charset="0"/>
              </a:rPr>
              <a:t>Problem çözmede öğrenciye problemin varlığını ve somutlaştırmak gerektiği.</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tr-TR" sz="2400" b="1" i="0" strike="noStrike" cap="none" normalizeH="0" baseline="0" dirty="0" smtClean="0">
              <a:ln>
                <a:noFill/>
              </a:ln>
              <a:solidFill>
                <a:schemeClr val="accent1">
                  <a:lumMod val="40000"/>
                  <a:lumOff val="60000"/>
                </a:schemeClr>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tr-TR" sz="2400" b="1" i="0" strike="noStrike" cap="none" normalizeH="0" baseline="0" dirty="0" smtClean="0">
                <a:ln>
                  <a:noFill/>
                </a:ln>
                <a:solidFill>
                  <a:schemeClr val="accent1">
                    <a:lumMod val="40000"/>
                    <a:lumOff val="60000"/>
                  </a:schemeClr>
                </a:solidFill>
                <a:effectLst/>
                <a:latin typeface="Calibri" pitchFamily="34" charset="0"/>
                <a:ea typeface="Calibri" pitchFamily="34" charset="0"/>
                <a:cs typeface="Times New Roman" pitchFamily="18" charset="0"/>
              </a:rPr>
              <a:t>Öğrencilere problemle karşılaştıklarında direk çözüm yolunu söyleme yerine o problemin çözümünde neleri yapabileceğini gözlemleme</a:t>
            </a:r>
            <a:r>
              <a:rPr kumimoji="0" lang="tr-TR" sz="2400" b="1" i="0" strike="noStrike" cap="none" normalizeH="0" baseline="0" dirty="0" smtClean="0">
                <a:ln>
                  <a:noFill/>
                </a:ln>
                <a:solidFill>
                  <a:schemeClr val="accent1">
                    <a:lumMod val="40000"/>
                    <a:lumOff val="60000"/>
                  </a:schemeClr>
                </a:solidFill>
                <a:effectLst/>
                <a:latin typeface="Calibri" pitchFamily="34" charset="0"/>
                <a:cs typeface="Arial" pitchFamily="34" charset="0"/>
              </a:rPr>
              <a:t> </a:t>
            </a:r>
          </a:p>
        </p:txBody>
      </p: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Resim" descr="https://vergi360.com/wp-content/uploads/2017/11/conflict.jpg"/>
          <p:cNvPicPr/>
          <p:nvPr/>
        </p:nvPicPr>
        <p:blipFill>
          <a:blip r:embed="rId2" cstate="print"/>
          <a:srcRect/>
          <a:stretch>
            <a:fillRect/>
          </a:stretch>
        </p:blipFill>
        <p:spPr bwMode="auto">
          <a:xfrm>
            <a:off x="683568" y="764704"/>
            <a:ext cx="7488832" cy="5328592"/>
          </a:xfrm>
          <a:prstGeom prst="rect">
            <a:avLst/>
          </a:prstGeom>
          <a:noFill/>
          <a:ln w="9525">
            <a:noFill/>
            <a:miter lim="800000"/>
            <a:headEnd/>
            <a:tailEnd/>
          </a:ln>
        </p:spPr>
      </p:pic>
      <p:sp>
        <p:nvSpPr>
          <p:cNvPr id="2" name="1 Başlık"/>
          <p:cNvSpPr>
            <a:spLocks noGrp="1"/>
          </p:cNvSpPr>
          <p:nvPr>
            <p:ph type="title"/>
          </p:nvPr>
        </p:nvSpPr>
        <p:spPr>
          <a:xfrm>
            <a:off x="914400" y="274638"/>
            <a:ext cx="7772400" cy="562074"/>
          </a:xfrm>
        </p:spPr>
        <p:txBody>
          <a:bodyPr>
            <a:normAutofit fontScale="90000"/>
          </a:bodyPr>
          <a:lstStyle/>
          <a:p>
            <a:r>
              <a:rPr lang="tr-TR" sz="3600" dirty="0" smtClean="0">
                <a:solidFill>
                  <a:schemeClr val="tx1"/>
                </a:solidFill>
                <a:latin typeface="Arial Black" pitchFamily="34" charset="0"/>
              </a:rPr>
              <a:t>3.Çatışma</a:t>
            </a:r>
            <a:r>
              <a:rPr lang="tr-TR" sz="4400" dirty="0" smtClean="0">
                <a:solidFill>
                  <a:schemeClr val="tx1"/>
                </a:solidFill>
                <a:latin typeface="Arial Black" pitchFamily="34" charset="0"/>
              </a:rPr>
              <a:t> </a:t>
            </a:r>
            <a:endParaRPr lang="tr-TR" sz="4400" b="1" dirty="0"/>
          </a:p>
        </p:txBody>
      </p:sp>
      <p:sp>
        <p:nvSpPr>
          <p:cNvPr id="3" name="2 İçerik Yer Tutucusu"/>
          <p:cNvSpPr>
            <a:spLocks noGrp="1"/>
          </p:cNvSpPr>
          <p:nvPr>
            <p:ph sz="quarter" idx="1"/>
          </p:nvPr>
        </p:nvSpPr>
        <p:spPr>
          <a:xfrm>
            <a:off x="914400" y="980728"/>
            <a:ext cx="7772400" cy="3168352"/>
          </a:xfrm>
        </p:spPr>
        <p:txBody>
          <a:bodyPr>
            <a:normAutofit/>
          </a:bodyPr>
          <a:lstStyle/>
          <a:p>
            <a:endParaRPr lang="tr-TR" dirty="0" smtClean="0"/>
          </a:p>
          <a:p>
            <a:endParaRPr lang="tr-TR" dirty="0" smtClean="0"/>
          </a:p>
        </p:txBody>
      </p:sp>
      <p:sp>
        <p:nvSpPr>
          <p:cNvPr id="5" name="4 Dikdörtgen"/>
          <p:cNvSpPr/>
          <p:nvPr/>
        </p:nvSpPr>
        <p:spPr>
          <a:xfrm>
            <a:off x="1043608" y="2348880"/>
            <a:ext cx="7056784" cy="3139321"/>
          </a:xfrm>
          <a:prstGeom prst="rect">
            <a:avLst/>
          </a:prstGeom>
        </p:spPr>
        <p:txBody>
          <a:bodyPr wrap="square">
            <a:spAutoFit/>
          </a:bodyPr>
          <a:lstStyle/>
          <a:p>
            <a:pPr>
              <a:buFont typeface="Wingdings" pitchFamily="2" charset="2"/>
              <a:buChar char="Ø"/>
            </a:pPr>
            <a:r>
              <a:rPr lang="tr-TR" sz="2400" dirty="0" smtClean="0">
                <a:solidFill>
                  <a:srgbClr val="FF0000"/>
                </a:solidFill>
              </a:rPr>
              <a:t> Bireylerin herhangi bir etkileşimi,çelişkilerin oluşmasını ve çarpışmaları beraberinde getirir.</a:t>
            </a:r>
          </a:p>
          <a:p>
            <a:endParaRPr lang="tr-TR" sz="2400" dirty="0" smtClean="0">
              <a:solidFill>
                <a:srgbClr val="FF0000"/>
              </a:solidFill>
            </a:endParaRPr>
          </a:p>
          <a:p>
            <a:pPr>
              <a:buFont typeface="Wingdings" pitchFamily="2" charset="2"/>
              <a:buChar char="Ø"/>
            </a:pPr>
            <a:r>
              <a:rPr lang="tr-TR" sz="2400" dirty="0" smtClean="0">
                <a:solidFill>
                  <a:srgbClr val="FF0000"/>
                </a:solidFill>
              </a:rPr>
              <a:t> Çatışmada öğrencilerin nasıl bir strateji geliştirmesi gerektiğini bilip o şekilde hareket etmesini sağlanmalıdır.</a:t>
            </a:r>
          </a:p>
          <a:p>
            <a:pPr>
              <a:buFont typeface="Wingdings" pitchFamily="2" charset="2"/>
              <a:buChar char="Ø"/>
            </a:pPr>
            <a:endParaRPr lang="tr-TR" dirty="0" smtClean="0"/>
          </a:p>
          <a:p>
            <a:pPr>
              <a:buFont typeface="Wingdings" pitchFamily="2" charset="2"/>
              <a:buChar char="Ø"/>
            </a:pPr>
            <a:endParaRPr lang="tr-TR" dirty="0" smtClean="0"/>
          </a:p>
          <a:p>
            <a:endParaRPr lang="tr-TR" dirty="0"/>
          </a:p>
        </p:txBody>
      </p:sp>
      <p:sp>
        <p:nvSpPr>
          <p:cNvPr id="5130" name="AutoShape 10" descr="https://pbs.twimg.com/media/DggyyhwX0AcdVhK.png:lar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132" name="AutoShape 12" descr="https://pbs.twimg.com/media/DggyyhwX0AcdVhK.png:lar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134" name="AutoShape 14" descr="https://pbs.twimg.com/media/DggyyhwX0AcdVhK.png:lar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136" name="AutoShape 16" descr="https://img.grapesavi.org/img/images/what-is-a-high-conflict-or-malignant-divorc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isk ve Kriz Yönetimi Kursu Yönetim Akademi – Kariyer Home Eğitimleri"/>
          <p:cNvPicPr>
            <a:picLocks noChangeAspect="1" noChangeArrowheads="1"/>
          </p:cNvPicPr>
          <p:nvPr/>
        </p:nvPicPr>
        <p:blipFill>
          <a:blip r:embed="rId2" cstate="print"/>
          <a:srcRect/>
          <a:stretch>
            <a:fillRect/>
          </a:stretch>
        </p:blipFill>
        <p:spPr bwMode="auto">
          <a:xfrm>
            <a:off x="899592" y="2924944"/>
            <a:ext cx="7776864" cy="3528392"/>
          </a:xfrm>
          <a:prstGeom prst="rect">
            <a:avLst/>
          </a:prstGeom>
          <a:noFill/>
        </p:spPr>
      </p:pic>
      <p:sp>
        <p:nvSpPr>
          <p:cNvPr id="2" name="1 Başlık"/>
          <p:cNvSpPr>
            <a:spLocks noGrp="1"/>
          </p:cNvSpPr>
          <p:nvPr>
            <p:ph type="title"/>
          </p:nvPr>
        </p:nvSpPr>
        <p:spPr>
          <a:xfrm>
            <a:off x="914400" y="274638"/>
            <a:ext cx="7772400" cy="850106"/>
          </a:xfrm>
          <a:solidFill>
            <a:schemeClr val="accent1">
              <a:lumMod val="60000"/>
              <a:lumOff val="40000"/>
            </a:schemeClr>
          </a:solidFill>
        </p:spPr>
        <p:txBody>
          <a:bodyPr>
            <a:normAutofit/>
          </a:bodyPr>
          <a:lstStyle/>
          <a:p>
            <a:r>
              <a:rPr lang="tr-TR" sz="3200" dirty="0" smtClean="0">
                <a:solidFill>
                  <a:schemeClr val="tx1"/>
                </a:solidFill>
                <a:latin typeface="Arial Black" pitchFamily="34" charset="0"/>
              </a:rPr>
              <a:t>4.Risk ve kriz yönetimi</a:t>
            </a:r>
          </a:p>
        </p:txBody>
      </p:sp>
      <p:sp>
        <p:nvSpPr>
          <p:cNvPr id="3" name="2 İçerik Yer Tutucusu"/>
          <p:cNvSpPr>
            <a:spLocks noGrp="1"/>
          </p:cNvSpPr>
          <p:nvPr>
            <p:ph sz="quarter" idx="1"/>
          </p:nvPr>
        </p:nvSpPr>
        <p:spPr>
          <a:xfrm>
            <a:off x="899592" y="1124744"/>
            <a:ext cx="7772400" cy="1872208"/>
          </a:xfrm>
          <a:solidFill>
            <a:schemeClr val="accent2">
              <a:lumMod val="60000"/>
              <a:lumOff val="40000"/>
            </a:schemeClr>
          </a:solidFill>
        </p:spPr>
        <p:txBody>
          <a:bodyPr>
            <a:normAutofit fontScale="70000" lnSpcReduction="20000"/>
          </a:bodyPr>
          <a:lstStyle/>
          <a:p>
            <a:pPr fontAlgn="base">
              <a:buNone/>
            </a:pPr>
            <a:endParaRPr lang="tr-TR" dirty="0" smtClean="0"/>
          </a:p>
          <a:p>
            <a:pPr fontAlgn="base">
              <a:buNone/>
            </a:pPr>
            <a:endParaRPr lang="tr-TR" dirty="0" smtClean="0"/>
          </a:p>
          <a:p>
            <a:pPr>
              <a:buFont typeface="Wingdings" pitchFamily="2" charset="2"/>
              <a:buChar char="Ø"/>
            </a:pPr>
            <a:r>
              <a:rPr lang="tr-TR" dirty="0" smtClean="0"/>
              <a:t> Risk, en basit haliyle, gelecekte meydana geleceği tahmin edilen ve kurumu/bireyi olumsuz etkileyecek durumlar olarak tanımlanabilir. </a:t>
            </a:r>
          </a:p>
          <a:p>
            <a:pPr>
              <a:buNone/>
            </a:pPr>
            <a:endParaRPr lang="tr-TR" dirty="0" smtClean="0"/>
          </a:p>
          <a:p>
            <a:pPr>
              <a:buFont typeface="Wingdings" pitchFamily="2" charset="2"/>
              <a:buChar char="Ø"/>
            </a:pPr>
            <a:r>
              <a:rPr lang="tr-TR" dirty="0" smtClean="0"/>
              <a:t> Kriz ise, kurumu/bireyi olumsuz etkileyen, ani gelişen ve acil tepki verilmesi gereken durumları ifade etmektedir. </a:t>
            </a:r>
          </a:p>
          <a:p>
            <a:pPr>
              <a:buNone/>
            </a:pPr>
            <a:endParaRPr lang="tr-TR" dirty="0"/>
          </a:p>
        </p:txBody>
      </p:sp>
    </p:spTree>
  </p:cSld>
  <p:clrMapOvr>
    <a:masterClrMapping/>
  </p:clrMapOvr>
  <p:transition>
    <p:comb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MO or No CDMO…That Is the Questio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title"/>
          </p:nvPr>
        </p:nvSpPr>
        <p:spPr>
          <a:xfrm>
            <a:off x="914400" y="274638"/>
            <a:ext cx="57200" cy="58018"/>
          </a:xfrm>
          <a:solidFill>
            <a:schemeClr val="accent2">
              <a:lumMod val="40000"/>
              <a:lumOff val="60000"/>
            </a:schemeClr>
          </a:solidFill>
        </p:spPr>
        <p:txBody>
          <a:bodyPr>
            <a:normAutofit fontScale="90000"/>
          </a:bodyPr>
          <a:lstStyle/>
          <a:p>
            <a:r>
              <a:rPr lang="tr-TR" dirty="0" smtClean="0">
                <a:solidFill>
                  <a:schemeClr val="tx2">
                    <a:lumMod val="75000"/>
                  </a:schemeClr>
                </a:solidFill>
              </a:rPr>
              <a:t>.</a:t>
            </a:r>
            <a:endParaRPr lang="tr-TR" dirty="0">
              <a:solidFill>
                <a:schemeClr val="tx2">
                  <a:lumMod val="75000"/>
                </a:schemeClr>
              </a:solidFill>
            </a:endParaRPr>
          </a:p>
        </p:txBody>
      </p:sp>
      <p:sp>
        <p:nvSpPr>
          <p:cNvPr id="3" name="2 İçerik Yer Tutucusu"/>
          <p:cNvSpPr>
            <a:spLocks noGrp="1"/>
          </p:cNvSpPr>
          <p:nvPr>
            <p:ph sz="quarter" idx="1"/>
          </p:nvPr>
        </p:nvSpPr>
        <p:spPr>
          <a:xfrm>
            <a:off x="914400" y="620688"/>
            <a:ext cx="7772400" cy="5040560"/>
          </a:xfrm>
          <a:noFill/>
        </p:spPr>
        <p:txBody>
          <a:bodyPr>
            <a:normAutofit/>
          </a:bodyPr>
          <a:lstStyle/>
          <a:p>
            <a:pPr>
              <a:buNone/>
            </a:pPr>
            <a:endParaRPr lang="tr-TR" sz="2000" dirty="0" smtClean="0"/>
          </a:p>
          <a:p>
            <a:pPr>
              <a:buNone/>
            </a:pPr>
            <a:endParaRPr lang="tr-TR" sz="2000" dirty="0" smtClean="0"/>
          </a:p>
          <a:p>
            <a:pPr>
              <a:buNone/>
            </a:pPr>
            <a:endParaRPr lang="tr-TR" sz="2000" dirty="0" smtClean="0"/>
          </a:p>
          <a:p>
            <a:pPr>
              <a:buFont typeface="Wingdings" pitchFamily="2" charset="2"/>
              <a:buChar char="Ø"/>
            </a:pPr>
            <a:r>
              <a:rPr lang="tr-TR" sz="2000" b="1" dirty="0" smtClean="0">
                <a:solidFill>
                  <a:schemeClr val="tx1">
                    <a:lumMod val="95000"/>
                    <a:lumOff val="5000"/>
                  </a:schemeClr>
                </a:solidFill>
              </a:rPr>
              <a:t>Temelde bakacak olursak kriz yönetimi, risk yönetiminin bir parçası olarak düşünülebilir.Kurumsal risk yönetimi kuruluşun taşıdığı potansiyel riskleri değerlendirme ve yeterli bir şekilde tanımlama, risklerle (ve krizlerle) başa çıkmak için hazırlık yapma, riskin yarattığı koşullara verilen cevapları belirleme gibi yetenekleri bulunan bir çerçevede yapılması gerektirmektedir</a:t>
            </a:r>
          </a:p>
          <a:p>
            <a:pPr>
              <a:buNone/>
            </a:pPr>
            <a:endParaRPr lang="tr-TR" dirty="0"/>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resle Başa Çıkma ve Öfke Kontrolü"/>
          <p:cNvPicPr>
            <a:picLocks noChangeAspect="1" noChangeArrowheads="1"/>
          </p:cNvPicPr>
          <p:nvPr/>
        </p:nvPicPr>
        <p:blipFill>
          <a:blip r:embed="rId2" cstate="print"/>
          <a:srcRect/>
          <a:stretch>
            <a:fillRect/>
          </a:stretch>
        </p:blipFill>
        <p:spPr bwMode="auto">
          <a:xfrm>
            <a:off x="0" y="0"/>
            <a:ext cx="9144000" cy="4653136"/>
          </a:xfrm>
          <a:prstGeom prst="rect">
            <a:avLst/>
          </a:prstGeom>
          <a:noFill/>
        </p:spPr>
      </p:pic>
      <p:sp>
        <p:nvSpPr>
          <p:cNvPr id="2" name="1 Başlık"/>
          <p:cNvSpPr>
            <a:spLocks noGrp="1"/>
          </p:cNvSpPr>
          <p:nvPr>
            <p:ph type="title"/>
          </p:nvPr>
        </p:nvSpPr>
        <p:spPr/>
        <p:txBody>
          <a:bodyPr>
            <a:normAutofit fontScale="90000"/>
          </a:bodyPr>
          <a:lstStyle/>
          <a:p>
            <a:r>
              <a:rPr lang="tr-TR" sz="3200" dirty="0" smtClean="0">
                <a:solidFill>
                  <a:schemeClr val="tx1"/>
                </a:solidFill>
                <a:latin typeface="Arial Black" pitchFamily="34" charset="0"/>
              </a:rPr>
              <a:t>5.Öfke ve stresle başa çıkma yolları</a:t>
            </a:r>
            <a:br>
              <a:rPr lang="tr-TR" sz="3200" dirty="0" smtClean="0">
                <a:solidFill>
                  <a:schemeClr val="tx1"/>
                </a:solidFill>
                <a:latin typeface="Arial Black" pitchFamily="34" charset="0"/>
              </a:rPr>
            </a:br>
            <a:endParaRPr lang="tr-TR" dirty="0"/>
          </a:p>
        </p:txBody>
      </p:sp>
      <p:sp>
        <p:nvSpPr>
          <p:cNvPr id="3" name="2 İçerik Yer Tutucusu"/>
          <p:cNvSpPr>
            <a:spLocks noGrp="1"/>
          </p:cNvSpPr>
          <p:nvPr>
            <p:ph sz="quarter" idx="1"/>
          </p:nvPr>
        </p:nvSpPr>
        <p:spPr>
          <a:xfrm>
            <a:off x="0" y="4149080"/>
            <a:ext cx="9144000" cy="2708920"/>
          </a:xfrm>
          <a:solidFill>
            <a:schemeClr val="tx2">
              <a:lumMod val="40000"/>
              <a:lumOff val="60000"/>
            </a:schemeClr>
          </a:solidFill>
        </p:spPr>
        <p:txBody>
          <a:bodyPr/>
          <a:lstStyle/>
          <a:p>
            <a:pPr>
              <a:buFont typeface="Wingdings" pitchFamily="2" charset="2"/>
              <a:buChar char="Ø"/>
            </a:pPr>
            <a:r>
              <a:rPr lang="tr-TR" dirty="0" smtClean="0"/>
              <a:t> Öfke aslında normal ve sağlıklı bir duygudur. Ama kontrolden çıkıp da yıkıcı hale dönüştüğünde, okul ya da iş hayatımızda, kişisel ilişkilerimizde sorunlara yol açar. Ve bu noktada kontrol altına alınması gerekir.</a:t>
            </a:r>
            <a:endParaRPr lang="tr-TR" dirty="0"/>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2">
            <a:extLst>
              <a:ext uri="{FF2B5EF4-FFF2-40B4-BE49-F238E27FC236}">
                <a16:creationId xmlns:a16="http://schemas.microsoft.com/office/drawing/2014/main" xmlns="" id="{BF1A5BB7-FC96-457E-9CAB-7BB4487AC8A2}"/>
              </a:ext>
            </a:extLst>
          </p:cNvPr>
          <p:cNvPicPr>
            <a:picLocks noChangeAspect="1"/>
          </p:cNvPicPr>
          <p:nvPr/>
        </p:nvPicPr>
        <p:blipFill>
          <a:blip r:embed="rId2" cstate="print"/>
          <a:stretch>
            <a:fillRect/>
          </a:stretch>
        </p:blipFill>
        <p:spPr>
          <a:xfrm>
            <a:off x="0" y="0"/>
            <a:ext cx="9144000" cy="6858000"/>
          </a:xfrm>
          <a:prstGeom prst="rect">
            <a:avLst/>
          </a:prstGeom>
        </p:spPr>
      </p:pic>
      <p:sp>
        <p:nvSpPr>
          <p:cNvPr id="2" name="1 Başlık"/>
          <p:cNvSpPr>
            <a:spLocks noGrp="1"/>
          </p:cNvSpPr>
          <p:nvPr>
            <p:ph type="title"/>
          </p:nvPr>
        </p:nvSpPr>
        <p:spPr>
          <a:xfrm>
            <a:off x="457200" y="274638"/>
            <a:ext cx="45719" cy="58018"/>
          </a:xfrm>
        </p:spPr>
        <p:txBody>
          <a:bodyPr>
            <a:normAutofit fontScale="90000"/>
          </a:bodyPr>
          <a:lstStyle/>
          <a:p>
            <a:r>
              <a:rPr lang="tr-TR" dirty="0" smtClean="0"/>
              <a:t>.</a:t>
            </a:r>
            <a:endParaRPr lang="tr-TR" dirty="0"/>
          </a:p>
        </p:txBody>
      </p:sp>
      <p:sp>
        <p:nvSpPr>
          <p:cNvPr id="3" name="2 İçerik Yer Tutucusu"/>
          <p:cNvSpPr>
            <a:spLocks noGrp="1"/>
          </p:cNvSpPr>
          <p:nvPr>
            <p:ph sz="quarter" idx="1"/>
          </p:nvPr>
        </p:nvSpPr>
        <p:spPr>
          <a:xfrm>
            <a:off x="457200" y="1600200"/>
            <a:ext cx="7467600" cy="3052936"/>
          </a:xfrm>
        </p:spPr>
        <p:txBody>
          <a:bodyPr>
            <a:normAutofit fontScale="92500" lnSpcReduction="20000"/>
          </a:bodyPr>
          <a:lstStyle/>
          <a:p>
            <a:pPr>
              <a:buFont typeface="Wingdings" pitchFamily="2" charset="2"/>
              <a:buChar char="Ø"/>
            </a:pPr>
            <a:r>
              <a:rPr lang="tr-TR" dirty="0" smtClean="0"/>
              <a:t> İnsan organizması gün içerisinde sürekli iç ve dış etkenlerle etkileşim halindedir. Her an aldığı uyaranlar </a:t>
            </a:r>
            <a:r>
              <a:rPr lang="tr-TR" b="1" dirty="0" smtClean="0"/>
              <a:t>belli bir sınırı geçtikten sonra organizmanın uyumunu bozar. </a:t>
            </a:r>
            <a:r>
              <a:rPr lang="tr-TR" dirty="0" smtClean="0"/>
              <a:t>Bu</a:t>
            </a:r>
            <a:r>
              <a:rPr lang="tr-TR" b="1" dirty="0" smtClean="0"/>
              <a:t> </a:t>
            </a:r>
            <a:r>
              <a:rPr lang="tr-TR" dirty="0" smtClean="0"/>
              <a:t>da organizmanın yapısını ve işlevini bozar. </a:t>
            </a:r>
            <a:r>
              <a:rPr lang="tr-TR" b="1" dirty="0" smtClean="0"/>
              <a:t>Bozulan yapıyı onarmak için, organizma uyum, denge ,düzen arayışına girer. Buna biz stres </a:t>
            </a:r>
            <a:r>
              <a:rPr lang="tr-TR" b="1" dirty="0" smtClean="0"/>
              <a:t>diyoruz.Stresle </a:t>
            </a:r>
            <a:r>
              <a:rPr lang="tr-TR" b="1" dirty="0" smtClean="0"/>
              <a:t>başa çıkma için yöneticinin üzerine düşen sorumluğu </a:t>
            </a:r>
            <a:r>
              <a:rPr lang="tr-TR" b="1" dirty="0" smtClean="0"/>
              <a:t>yerine getirmesi gerekir</a:t>
            </a:r>
            <a:r>
              <a:rPr lang="tr-TR" b="1" dirty="0" smtClean="0"/>
              <a:t>.</a:t>
            </a:r>
          </a:p>
          <a:p>
            <a:endParaRPr lang="tr-TR" dirty="0"/>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532</TotalTime>
  <Words>360</Words>
  <Application>Microsoft Office PowerPoint</Application>
  <PresentationFormat>Ekran Gösterisi (4:3)</PresentationFormat>
  <Paragraphs>41</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Cumba</vt:lpstr>
      <vt:lpstr>2020 – 2021 EĞİTİM ÖĞRETİM YILI</vt:lpstr>
      <vt:lpstr>Eğitim Yönetiminde Temel Sorun Alanları</vt:lpstr>
      <vt:lpstr>1.Kurumda etkili  pozitif  bir iletişim oluşturma</vt:lpstr>
      <vt:lpstr>2.Prolem çözme teknikleri </vt:lpstr>
      <vt:lpstr>3.Çatışma </vt:lpstr>
      <vt:lpstr>4.Risk ve kriz yönetimi</vt:lpstr>
      <vt:lpstr>.</vt:lpstr>
      <vt:lpstr>5.Öfke ve stresle başa çıkma yolları </vt:lpstr>
      <vt:lpstr>.</vt:lpstr>
      <vt:lpstr>DİNLEDİĞİNİZ İÇİN 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YÖNETİMİ BİLGİ VE İLETİŞİM SİSTEMİ</dc:title>
  <dc:creator>36271990</dc:creator>
  <cp:lastModifiedBy>eren</cp:lastModifiedBy>
  <cp:revision>65</cp:revision>
  <dcterms:created xsi:type="dcterms:W3CDTF">2019-11-06T16:13:11Z</dcterms:created>
  <dcterms:modified xsi:type="dcterms:W3CDTF">2021-03-25T11:20:56Z</dcterms:modified>
</cp:coreProperties>
</file>