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6" r:id="rId19"/>
    <p:sldId id="273" r:id="rId20"/>
    <p:sldId id="274" r:id="rId21"/>
    <p:sldId id="275" r:id="rId22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450" y="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6BE3D3-F3D9-4272-91C0-0F1A4D38D519}" type="datetimeFigureOut">
              <a:rPr lang="tr-TR" smtClean="0"/>
              <a:pPr/>
              <a:t>25.03.2021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0599B-EB5D-4974-8A7A-6A5EAAC9F62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6BE3D3-F3D9-4272-91C0-0F1A4D38D519}" type="datetimeFigureOut">
              <a:rPr lang="tr-TR" smtClean="0"/>
              <a:pPr/>
              <a:t>25.03.2021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0599B-EB5D-4974-8A7A-6A5EAAC9F62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6BE3D3-F3D9-4272-91C0-0F1A4D38D519}" type="datetimeFigureOut">
              <a:rPr lang="tr-TR" smtClean="0"/>
              <a:pPr/>
              <a:t>25.03.2021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0599B-EB5D-4974-8A7A-6A5EAAC9F62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6BE3D3-F3D9-4272-91C0-0F1A4D38D519}" type="datetimeFigureOut">
              <a:rPr lang="tr-TR" smtClean="0"/>
              <a:pPr/>
              <a:t>25.03.2021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0599B-EB5D-4974-8A7A-6A5EAAC9F62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6BE3D3-F3D9-4272-91C0-0F1A4D38D519}" type="datetimeFigureOut">
              <a:rPr lang="tr-TR" smtClean="0"/>
              <a:pPr/>
              <a:t>25.03.2021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0599B-EB5D-4974-8A7A-6A5EAAC9F62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6BE3D3-F3D9-4272-91C0-0F1A4D38D519}" type="datetimeFigureOut">
              <a:rPr lang="tr-TR" smtClean="0"/>
              <a:pPr/>
              <a:t>25.03.2021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0599B-EB5D-4974-8A7A-6A5EAAC9F62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6BE3D3-F3D9-4272-91C0-0F1A4D38D519}" type="datetimeFigureOut">
              <a:rPr lang="tr-TR" smtClean="0"/>
              <a:pPr/>
              <a:t>25.03.2021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0599B-EB5D-4974-8A7A-6A5EAAC9F62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6BE3D3-F3D9-4272-91C0-0F1A4D38D519}" type="datetimeFigureOut">
              <a:rPr lang="tr-TR" smtClean="0"/>
              <a:pPr/>
              <a:t>25.03.2021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0599B-EB5D-4974-8A7A-6A5EAAC9F62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6BE3D3-F3D9-4272-91C0-0F1A4D38D519}" type="datetimeFigureOut">
              <a:rPr lang="tr-TR" smtClean="0"/>
              <a:pPr/>
              <a:t>25.03.2021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0599B-EB5D-4974-8A7A-6A5EAAC9F62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6BE3D3-F3D9-4272-91C0-0F1A4D38D519}" type="datetimeFigureOut">
              <a:rPr lang="tr-TR" smtClean="0"/>
              <a:pPr/>
              <a:t>25.03.2021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0599B-EB5D-4974-8A7A-6A5EAAC9F62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6BE3D3-F3D9-4272-91C0-0F1A4D38D519}" type="datetimeFigureOut">
              <a:rPr lang="tr-TR" smtClean="0"/>
              <a:pPr/>
              <a:t>25.03.2021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0599B-EB5D-4974-8A7A-6A5EAAC9F62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6BE3D3-F3D9-4272-91C0-0F1A4D38D519}" type="datetimeFigureOut">
              <a:rPr lang="tr-TR" smtClean="0"/>
              <a:pPr/>
              <a:t>25.03.2021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40599B-EB5D-4974-8A7A-6A5EAAC9F626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tr-TR" sz="53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Condensed" pitchFamily="34" charset="0"/>
              </a:rPr>
              <a:t>KULP İLÇE MİLLİ EĞİTİM MÜDÜRLÜĞÜ</a:t>
            </a:r>
            <a:r>
              <a:rPr lang="tr-TR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Condensed" pitchFamily="34" charset="0"/>
              </a:rPr>
              <a:t/>
            </a:r>
            <a:br>
              <a:rPr lang="tr-TR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Condensed" pitchFamily="34" charset="0"/>
              </a:rPr>
            </a:br>
            <a:r>
              <a:rPr lang="tr-TR" sz="3600" b="1" dirty="0">
                <a:solidFill>
                  <a:srgbClr val="FF0000"/>
                </a:solidFill>
                <a:latin typeface="Bahnschrift Condensed" pitchFamily="34" charset="0"/>
              </a:rPr>
              <a:t/>
            </a:r>
            <a:br>
              <a:rPr lang="tr-TR" sz="3600" b="1" dirty="0">
                <a:solidFill>
                  <a:srgbClr val="FF0000"/>
                </a:solidFill>
                <a:latin typeface="Bahnschrift Condensed" pitchFamily="34" charset="0"/>
              </a:rPr>
            </a:br>
            <a:r>
              <a:rPr lang="tr-TR" sz="2800" b="1" dirty="0" smtClean="0">
                <a:solidFill>
                  <a:srgbClr val="FF0000"/>
                </a:solidFill>
                <a:latin typeface="Bahnschrift Condensed" pitchFamily="34" charset="0"/>
              </a:rPr>
              <a:t>2020-2021 EĞİTİM ÖĞRETİM YILI DKAB ÖĞRETMENLERİ GELİŞİM PROGRAMI</a:t>
            </a:r>
            <a:br>
              <a:rPr lang="tr-TR" sz="2800" b="1" dirty="0" smtClean="0">
                <a:solidFill>
                  <a:srgbClr val="FF0000"/>
                </a:solidFill>
                <a:latin typeface="Bahnschrift Condensed" pitchFamily="34" charset="0"/>
              </a:rPr>
            </a:br>
            <a:r>
              <a:rPr lang="tr-TR" sz="2800" b="1" dirty="0" smtClean="0">
                <a:solidFill>
                  <a:srgbClr val="FF0000"/>
                </a:solidFill>
                <a:latin typeface="Bahnschrift Condensed" pitchFamily="34" charset="0"/>
              </a:rPr>
              <a:t>(DÖGEP)</a:t>
            </a:r>
            <a:br>
              <a:rPr lang="tr-TR" sz="2800" b="1" dirty="0" smtClean="0">
                <a:solidFill>
                  <a:srgbClr val="FF0000"/>
                </a:solidFill>
                <a:latin typeface="Bahnschrift Condensed" pitchFamily="34" charset="0"/>
              </a:rPr>
            </a:br>
            <a:r>
              <a:rPr lang="tr-TR" sz="2800" b="1" dirty="0" smtClean="0">
                <a:solidFill>
                  <a:srgbClr val="FF0000"/>
                </a:solidFill>
                <a:latin typeface="Bahnschrift Condensed" pitchFamily="34" charset="0"/>
              </a:rPr>
              <a:t>MART AYI ETKİNLİĞİ</a:t>
            </a:r>
            <a:br>
              <a:rPr lang="tr-TR" sz="2800" b="1" dirty="0" smtClean="0">
                <a:solidFill>
                  <a:srgbClr val="FF0000"/>
                </a:solidFill>
                <a:latin typeface="Bahnschrift Condensed" pitchFamily="34" charset="0"/>
              </a:rPr>
            </a:br>
            <a:r>
              <a:rPr lang="tr-TR" sz="2800" b="1" dirty="0">
                <a:solidFill>
                  <a:srgbClr val="FF0000"/>
                </a:solidFill>
                <a:latin typeface="Bahnschrift Condensed" pitchFamily="34" charset="0"/>
              </a:rPr>
              <a:t/>
            </a:r>
            <a:br>
              <a:rPr lang="tr-TR" sz="2800" b="1" dirty="0">
                <a:solidFill>
                  <a:srgbClr val="FF0000"/>
                </a:solidFill>
                <a:latin typeface="Bahnschrift Condensed" pitchFamily="34" charset="0"/>
              </a:rPr>
            </a:br>
            <a:endParaRPr lang="tr-TR" sz="3600" b="1" dirty="0">
              <a:solidFill>
                <a:srgbClr val="FF0000"/>
              </a:solidFill>
              <a:latin typeface="Bahnschrift Condensed" pitchFamily="34" charset="0"/>
            </a:endParaRP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tr-TR" sz="2000" b="1" dirty="0" smtClean="0">
                <a:solidFill>
                  <a:srgbClr val="FF0000"/>
                </a:solidFill>
              </a:rPr>
              <a:t>RİSK  ALTINDA  VE  DEZAVANTAJLI  ÖĞRENCİLERE  YÖNELİK </a:t>
            </a:r>
          </a:p>
          <a:p>
            <a:r>
              <a:rPr lang="tr-TR" sz="2000" b="1" dirty="0" smtClean="0">
                <a:solidFill>
                  <a:srgbClr val="FF0000"/>
                </a:solidFill>
              </a:rPr>
              <a:t>GERÇEKLEŞTİRİLEN  REHBERLİK  FAALİYETLERİNDE  DERS </a:t>
            </a:r>
          </a:p>
          <a:p>
            <a:r>
              <a:rPr lang="tr-TR" sz="2000" b="1" dirty="0" smtClean="0">
                <a:solidFill>
                  <a:srgbClr val="FF0000"/>
                </a:solidFill>
              </a:rPr>
              <a:t>ÖĞRETMENİ  OLARAK  DKAB  ÖĞRETMENLERİNİN</a:t>
            </a:r>
          </a:p>
          <a:p>
            <a:r>
              <a:rPr lang="tr-TR" sz="2000" b="1" dirty="0" smtClean="0">
                <a:solidFill>
                  <a:srgbClr val="FF0000"/>
                </a:solidFill>
              </a:rPr>
              <a:t>GÖREV VE SORUMLULUKLARI</a:t>
            </a:r>
            <a:endParaRPr lang="tr-TR" sz="20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154758"/>
          </a:xfrm>
        </p:spPr>
        <p:txBody>
          <a:bodyPr>
            <a:normAutofit/>
          </a:bodyPr>
          <a:lstStyle/>
          <a:p>
            <a:pPr algn="l"/>
            <a:r>
              <a:rPr lang="tr-TR" sz="3600" b="1" dirty="0" smtClean="0">
                <a:solidFill>
                  <a:srgbClr val="FF0000"/>
                </a:solidFill>
                <a:latin typeface="Arial Rounded MT Bold" pitchFamily="34" charset="0"/>
              </a:rPr>
              <a:t>1. GENETİK ETKENLER</a:t>
            </a:r>
            <a:br>
              <a:rPr lang="tr-TR" sz="3600" b="1" dirty="0" smtClean="0">
                <a:solidFill>
                  <a:srgbClr val="FF0000"/>
                </a:solidFill>
                <a:latin typeface="Arial Rounded MT Bold" pitchFamily="34" charset="0"/>
              </a:rPr>
            </a:br>
            <a:r>
              <a:rPr lang="tr-TR" sz="3600" b="1" dirty="0" smtClean="0">
                <a:solidFill>
                  <a:srgbClr val="FF0000"/>
                </a:solidFill>
                <a:latin typeface="Arial Rounded MT Bold" pitchFamily="34" charset="0"/>
              </a:rPr>
              <a:t>2. ÇEVRESEL ETKENLER</a:t>
            </a:r>
            <a:br>
              <a:rPr lang="tr-TR" sz="3600" b="1" dirty="0" smtClean="0">
                <a:solidFill>
                  <a:srgbClr val="FF0000"/>
                </a:solidFill>
                <a:latin typeface="Arial Rounded MT Bold" pitchFamily="34" charset="0"/>
              </a:rPr>
            </a:br>
            <a:r>
              <a:rPr lang="tr-TR" sz="3600" b="1" dirty="0" smtClean="0">
                <a:solidFill>
                  <a:srgbClr val="FF0000"/>
                </a:solidFill>
                <a:latin typeface="Arial Rounded MT Bold" pitchFamily="34" charset="0"/>
              </a:rPr>
              <a:t>3. SOSYO-KÜLTÜREL ETKENLER</a:t>
            </a:r>
            <a:br>
              <a:rPr lang="tr-TR" sz="3600" b="1" dirty="0" smtClean="0">
                <a:solidFill>
                  <a:srgbClr val="FF0000"/>
                </a:solidFill>
                <a:latin typeface="Arial Rounded MT Bold" pitchFamily="34" charset="0"/>
              </a:rPr>
            </a:br>
            <a:r>
              <a:rPr lang="tr-TR" sz="3600" b="1" dirty="0" smtClean="0">
                <a:solidFill>
                  <a:srgbClr val="FF0000"/>
                </a:solidFill>
                <a:latin typeface="Arial Rounded MT Bold" pitchFamily="34" charset="0"/>
              </a:rPr>
              <a:t>4. PSİKOLOJİK ETKENLER</a:t>
            </a:r>
            <a:br>
              <a:rPr lang="tr-TR" sz="3600" b="1" dirty="0" smtClean="0">
                <a:solidFill>
                  <a:srgbClr val="FF0000"/>
                </a:solidFill>
                <a:latin typeface="Arial Rounded MT Bold" pitchFamily="34" charset="0"/>
              </a:rPr>
            </a:br>
            <a:r>
              <a:rPr lang="tr-TR" sz="3600" b="1" dirty="0" smtClean="0">
                <a:solidFill>
                  <a:srgbClr val="FF0000"/>
                </a:solidFill>
                <a:latin typeface="Arial Rounded MT Bold" pitchFamily="34" charset="0"/>
              </a:rPr>
              <a:t>5. GÖÇ, AFET VB. </a:t>
            </a:r>
            <a:endParaRPr lang="tr-TR" sz="3600" b="1" dirty="0">
              <a:solidFill>
                <a:srgbClr val="FF0000"/>
              </a:solidFill>
              <a:latin typeface="Arial Rounded MT Bold" pitchFamily="3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440378"/>
          </a:xfrm>
        </p:spPr>
        <p:txBody>
          <a:bodyPr>
            <a:normAutofit fontScale="90000"/>
          </a:bodyPr>
          <a:lstStyle/>
          <a:p>
            <a:pPr algn="l"/>
            <a:r>
              <a:rPr lang="tr-TR" b="1" dirty="0" smtClean="0">
                <a:solidFill>
                  <a:srgbClr val="FF0000"/>
                </a:solidFill>
                <a:latin typeface="Arial Black" pitchFamily="34" charset="0"/>
              </a:rPr>
              <a:t/>
            </a:r>
            <a:br>
              <a:rPr lang="tr-TR" b="1" dirty="0" smtClean="0">
                <a:solidFill>
                  <a:srgbClr val="FF0000"/>
                </a:solidFill>
                <a:latin typeface="Arial Black" pitchFamily="34" charset="0"/>
              </a:rPr>
            </a:br>
            <a:r>
              <a:rPr lang="tr-TR" b="1" dirty="0" smtClean="0">
                <a:solidFill>
                  <a:srgbClr val="FF0000"/>
                </a:solidFill>
                <a:latin typeface="Arial Black" pitchFamily="34" charset="0"/>
              </a:rPr>
              <a:t/>
            </a:r>
            <a:br>
              <a:rPr lang="tr-TR" b="1" dirty="0" smtClean="0">
                <a:solidFill>
                  <a:srgbClr val="FF0000"/>
                </a:solidFill>
                <a:latin typeface="Arial Black" pitchFamily="34" charset="0"/>
              </a:rPr>
            </a:br>
            <a:r>
              <a:rPr lang="tr-TR" b="1" dirty="0" smtClean="0">
                <a:solidFill>
                  <a:srgbClr val="FF0000"/>
                </a:solidFill>
                <a:latin typeface="Arial Black" pitchFamily="34" charset="0"/>
              </a:rPr>
              <a:t>  BİZE</a:t>
            </a:r>
            <a:br>
              <a:rPr lang="tr-TR" b="1" dirty="0" smtClean="0">
                <a:solidFill>
                  <a:srgbClr val="FF0000"/>
                </a:solidFill>
                <a:latin typeface="Arial Black" pitchFamily="34" charset="0"/>
              </a:rPr>
            </a:br>
            <a:r>
              <a:rPr lang="tr-TR" b="1" dirty="0" smtClean="0">
                <a:solidFill>
                  <a:srgbClr val="FF0000"/>
                </a:solidFill>
                <a:latin typeface="Arial Black" pitchFamily="34" charset="0"/>
              </a:rPr>
              <a:t>  DÜŞEN </a:t>
            </a:r>
            <a:br>
              <a:rPr lang="tr-TR" b="1" dirty="0" smtClean="0">
                <a:solidFill>
                  <a:srgbClr val="FF0000"/>
                </a:solidFill>
                <a:latin typeface="Arial Black" pitchFamily="34" charset="0"/>
              </a:rPr>
            </a:br>
            <a:r>
              <a:rPr lang="tr-TR" b="1" dirty="0" smtClean="0">
                <a:solidFill>
                  <a:srgbClr val="FF0000"/>
                </a:solidFill>
                <a:latin typeface="Arial Black" pitchFamily="34" charset="0"/>
              </a:rPr>
              <a:t>  GÖREV </a:t>
            </a:r>
            <a:br>
              <a:rPr lang="tr-TR" b="1" dirty="0" smtClean="0">
                <a:solidFill>
                  <a:srgbClr val="FF0000"/>
                </a:solidFill>
                <a:latin typeface="Arial Black" pitchFamily="34" charset="0"/>
              </a:rPr>
            </a:br>
            <a:r>
              <a:rPr lang="tr-TR" b="1" dirty="0" smtClean="0">
                <a:solidFill>
                  <a:srgbClr val="FF0000"/>
                </a:solidFill>
                <a:latin typeface="Arial Black" pitchFamily="34" charset="0"/>
              </a:rPr>
              <a:t>  NEDİR?</a:t>
            </a:r>
            <a:br>
              <a:rPr lang="tr-TR" b="1" dirty="0" smtClean="0">
                <a:solidFill>
                  <a:srgbClr val="FF0000"/>
                </a:solidFill>
                <a:latin typeface="Arial Black" pitchFamily="34" charset="0"/>
              </a:rPr>
            </a:br>
            <a:r>
              <a:rPr lang="tr-TR" b="1" dirty="0" smtClean="0">
                <a:solidFill>
                  <a:srgbClr val="FF0000"/>
                </a:solidFill>
                <a:latin typeface="Arial Black" pitchFamily="34" charset="0"/>
              </a:rPr>
              <a:t/>
            </a:r>
            <a:br>
              <a:rPr lang="tr-TR" b="1" dirty="0" smtClean="0">
                <a:solidFill>
                  <a:srgbClr val="FF0000"/>
                </a:solidFill>
                <a:latin typeface="Arial Black" pitchFamily="34" charset="0"/>
              </a:rPr>
            </a:br>
            <a:r>
              <a:rPr lang="tr-TR" b="1" dirty="0" smtClean="0">
                <a:solidFill>
                  <a:srgbClr val="FF0000"/>
                </a:solidFill>
                <a:latin typeface="Arial Black" pitchFamily="34" charset="0"/>
              </a:rPr>
              <a:t/>
            </a:r>
            <a:br>
              <a:rPr lang="tr-TR" b="1" dirty="0" smtClean="0">
                <a:solidFill>
                  <a:srgbClr val="FF0000"/>
                </a:solidFill>
                <a:latin typeface="Arial Black" pitchFamily="34" charset="0"/>
              </a:rPr>
            </a:br>
            <a:r>
              <a:rPr lang="tr-TR" b="1" dirty="0" smtClean="0">
                <a:solidFill>
                  <a:srgbClr val="FF0000"/>
                </a:solidFill>
                <a:latin typeface="Arial Black" pitchFamily="34" charset="0"/>
              </a:rPr>
              <a:t/>
            </a:r>
            <a:br>
              <a:rPr lang="tr-TR" b="1" dirty="0" smtClean="0">
                <a:solidFill>
                  <a:srgbClr val="FF0000"/>
                </a:solidFill>
                <a:latin typeface="Arial Black" pitchFamily="34" charset="0"/>
              </a:rPr>
            </a:br>
            <a:endParaRPr lang="tr-TR" b="1" dirty="0">
              <a:solidFill>
                <a:srgbClr val="FF0000"/>
              </a:solidFill>
              <a:latin typeface="Arial Black" pitchFamily="34" charset="0"/>
            </a:endParaRPr>
          </a:p>
        </p:txBody>
      </p:sp>
      <p:pic>
        <p:nvPicPr>
          <p:cNvPr id="3" name="2 Resim" descr="image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71868" y="1000108"/>
            <a:ext cx="5286412" cy="428628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154758"/>
          </a:xfrm>
        </p:spPr>
        <p:txBody>
          <a:bodyPr>
            <a:normAutofit/>
          </a:bodyPr>
          <a:lstStyle/>
          <a:p>
            <a:r>
              <a:rPr lang="tr-TR" sz="6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ÖĞRENCİYİ VE </a:t>
            </a:r>
            <a:br>
              <a:rPr lang="tr-TR" sz="6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r>
              <a:rPr lang="tr-TR" sz="6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BAŞTA AİLE </a:t>
            </a:r>
            <a:br>
              <a:rPr lang="tr-TR" sz="6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r>
              <a:rPr lang="tr-TR" sz="6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OLMAK ÜZERE </a:t>
            </a:r>
            <a:br>
              <a:rPr lang="tr-TR" sz="6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r>
              <a:rPr lang="tr-TR" sz="6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YAŞAM ORTAMINI </a:t>
            </a:r>
            <a:br>
              <a:rPr lang="tr-TR" sz="6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r>
              <a:rPr lang="tr-TR" sz="6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İYİ TANIMAK.</a:t>
            </a:r>
            <a:endParaRPr lang="tr-TR" sz="66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69072"/>
          </a:xfrm>
        </p:spPr>
        <p:txBody>
          <a:bodyPr>
            <a:normAutofit fontScale="90000"/>
          </a:bodyPr>
          <a:lstStyle/>
          <a:p>
            <a:pPr algn="l"/>
            <a:r>
              <a:rPr lang="tr-TR" sz="2800" b="1" dirty="0" smtClean="0">
                <a:solidFill>
                  <a:srgbClr val="FF0000"/>
                </a:solidFill>
                <a:latin typeface="Arial Rounded MT Bold" pitchFamily="34" charset="0"/>
              </a:rPr>
              <a:t/>
            </a:r>
            <a:br>
              <a:rPr lang="tr-TR" sz="2800" b="1" dirty="0" smtClean="0">
                <a:solidFill>
                  <a:srgbClr val="FF0000"/>
                </a:solidFill>
                <a:latin typeface="Arial Rounded MT Bold" pitchFamily="34" charset="0"/>
              </a:rPr>
            </a:br>
            <a:r>
              <a:rPr lang="tr-TR" sz="2800" b="1" dirty="0" smtClean="0">
                <a:solidFill>
                  <a:srgbClr val="FF0000"/>
                </a:solidFill>
                <a:latin typeface="Arial Rounded MT Bold" pitchFamily="34" charset="0"/>
              </a:rPr>
              <a:t/>
            </a:r>
            <a:br>
              <a:rPr lang="tr-TR" sz="2800" b="1" dirty="0" smtClean="0">
                <a:solidFill>
                  <a:srgbClr val="FF0000"/>
                </a:solidFill>
                <a:latin typeface="Arial Rounded MT Bold" pitchFamily="34" charset="0"/>
              </a:rPr>
            </a:br>
            <a:r>
              <a:rPr lang="tr-TR" sz="2800" b="1" dirty="0" smtClean="0">
                <a:solidFill>
                  <a:srgbClr val="FF0000"/>
                </a:solidFill>
                <a:latin typeface="Arial Rounded MT Bold" pitchFamily="34" charset="0"/>
              </a:rPr>
              <a:t/>
            </a:r>
            <a:br>
              <a:rPr lang="tr-TR" sz="2800" b="1" dirty="0" smtClean="0">
                <a:solidFill>
                  <a:srgbClr val="FF0000"/>
                </a:solidFill>
                <a:latin typeface="Arial Rounded MT Bold" pitchFamily="34" charset="0"/>
              </a:rPr>
            </a:br>
            <a:r>
              <a:rPr lang="tr-TR" sz="2800" b="1" dirty="0" smtClean="0">
                <a:solidFill>
                  <a:srgbClr val="FF0000"/>
                </a:solidFill>
                <a:latin typeface="Arial Rounded MT Bold" pitchFamily="34" charset="0"/>
              </a:rPr>
              <a:t/>
            </a:r>
            <a:br>
              <a:rPr lang="tr-TR" sz="2800" b="1" dirty="0" smtClean="0">
                <a:solidFill>
                  <a:srgbClr val="FF0000"/>
                </a:solidFill>
                <a:latin typeface="Arial Rounded MT Bold" pitchFamily="34" charset="0"/>
              </a:rPr>
            </a:br>
            <a:r>
              <a:rPr lang="tr-TR" sz="2800" b="1" dirty="0" smtClean="0">
                <a:solidFill>
                  <a:srgbClr val="FF0000"/>
                </a:solidFill>
                <a:latin typeface="Arial Rounded MT Bold" pitchFamily="34" charset="0"/>
              </a:rPr>
              <a:t/>
            </a:r>
            <a:br>
              <a:rPr lang="tr-TR" sz="2800" b="1" dirty="0" smtClean="0">
                <a:solidFill>
                  <a:srgbClr val="FF0000"/>
                </a:solidFill>
                <a:latin typeface="Arial Rounded MT Bold" pitchFamily="34" charset="0"/>
              </a:rPr>
            </a:br>
            <a:r>
              <a:rPr lang="tr-TR" sz="2800" b="1" dirty="0" smtClean="0">
                <a:solidFill>
                  <a:srgbClr val="FF0000"/>
                </a:solidFill>
                <a:latin typeface="Arial Rounded MT Bold" pitchFamily="34" charset="0"/>
              </a:rPr>
              <a:t/>
            </a:r>
            <a:br>
              <a:rPr lang="tr-TR" sz="2800" b="1" dirty="0" smtClean="0">
                <a:solidFill>
                  <a:srgbClr val="FF0000"/>
                </a:solidFill>
                <a:latin typeface="Arial Rounded MT Bold" pitchFamily="34" charset="0"/>
              </a:rPr>
            </a:br>
            <a:r>
              <a:rPr lang="tr-TR" sz="2800" b="1" dirty="0" smtClean="0">
                <a:solidFill>
                  <a:srgbClr val="FF0000"/>
                </a:solidFill>
                <a:latin typeface="Arial Rounded MT Bold" pitchFamily="34" charset="0"/>
              </a:rPr>
              <a:t/>
            </a:r>
            <a:br>
              <a:rPr lang="tr-TR" sz="2800" b="1" dirty="0" smtClean="0">
                <a:solidFill>
                  <a:srgbClr val="FF0000"/>
                </a:solidFill>
                <a:latin typeface="Arial Rounded MT Bold" pitchFamily="34" charset="0"/>
              </a:rPr>
            </a:br>
            <a:r>
              <a:rPr lang="tr-TR" sz="2800" b="1" dirty="0" smtClean="0">
                <a:solidFill>
                  <a:srgbClr val="FF0000"/>
                </a:solidFill>
                <a:latin typeface="Arial Rounded MT Bold" pitchFamily="34" charset="0"/>
              </a:rPr>
              <a:t>TÜRÜ VE GEREKÇESİ</a:t>
            </a:r>
            <a:br>
              <a:rPr lang="tr-TR" sz="2800" b="1" dirty="0" smtClean="0">
                <a:solidFill>
                  <a:srgbClr val="FF0000"/>
                </a:solidFill>
                <a:latin typeface="Arial Rounded MT Bold" pitchFamily="34" charset="0"/>
              </a:rPr>
            </a:br>
            <a:r>
              <a:rPr lang="tr-TR" sz="2800" b="1" dirty="0" smtClean="0">
                <a:solidFill>
                  <a:srgbClr val="FF0000"/>
                </a:solidFill>
                <a:latin typeface="Arial Rounded MT Bold" pitchFamily="34" charset="0"/>
              </a:rPr>
              <a:t/>
            </a:r>
            <a:br>
              <a:rPr lang="tr-TR" sz="2800" b="1" dirty="0" smtClean="0">
                <a:solidFill>
                  <a:srgbClr val="FF0000"/>
                </a:solidFill>
                <a:latin typeface="Arial Rounded MT Bold" pitchFamily="34" charset="0"/>
              </a:rPr>
            </a:br>
            <a:r>
              <a:rPr lang="tr-TR" sz="2800" b="1" dirty="0" smtClean="0">
                <a:solidFill>
                  <a:srgbClr val="FF0000"/>
                </a:solidFill>
                <a:latin typeface="Arial Rounded MT Bold" pitchFamily="34" charset="0"/>
              </a:rPr>
              <a:t>NE OLURSA OLSUN</a:t>
            </a:r>
            <a:br>
              <a:rPr lang="tr-TR" sz="2800" b="1" dirty="0" smtClean="0">
                <a:solidFill>
                  <a:srgbClr val="FF0000"/>
                </a:solidFill>
                <a:latin typeface="Arial Rounded MT Bold" pitchFamily="34" charset="0"/>
              </a:rPr>
            </a:br>
            <a:r>
              <a:rPr lang="tr-TR" sz="2800" b="1" dirty="0" smtClean="0">
                <a:solidFill>
                  <a:srgbClr val="FF0000"/>
                </a:solidFill>
                <a:latin typeface="Arial Rounded MT Bold" pitchFamily="34" charset="0"/>
              </a:rPr>
              <a:t/>
            </a:r>
            <a:br>
              <a:rPr lang="tr-TR" sz="2800" b="1" dirty="0" smtClean="0">
                <a:solidFill>
                  <a:srgbClr val="FF0000"/>
                </a:solidFill>
                <a:latin typeface="Arial Rounded MT Bold" pitchFamily="34" charset="0"/>
              </a:rPr>
            </a:br>
            <a:r>
              <a:rPr lang="tr-TR" sz="2800" b="1" dirty="0" smtClean="0">
                <a:solidFill>
                  <a:srgbClr val="FF0000"/>
                </a:solidFill>
                <a:latin typeface="Arial Rounded MT Bold" pitchFamily="34" charset="0"/>
              </a:rPr>
              <a:t>ŞİDDETE ASLA </a:t>
            </a:r>
            <a:br>
              <a:rPr lang="tr-TR" sz="2800" b="1" dirty="0" smtClean="0">
                <a:solidFill>
                  <a:srgbClr val="FF0000"/>
                </a:solidFill>
                <a:latin typeface="Arial Rounded MT Bold" pitchFamily="34" charset="0"/>
              </a:rPr>
            </a:br>
            <a:r>
              <a:rPr lang="tr-TR" sz="2800" b="1" dirty="0" smtClean="0">
                <a:solidFill>
                  <a:srgbClr val="FF0000"/>
                </a:solidFill>
                <a:latin typeface="Arial Rounded MT Bold" pitchFamily="34" charset="0"/>
              </a:rPr>
              <a:t/>
            </a:r>
            <a:br>
              <a:rPr lang="tr-TR" sz="2800" b="1" dirty="0" smtClean="0">
                <a:solidFill>
                  <a:srgbClr val="FF0000"/>
                </a:solidFill>
                <a:latin typeface="Arial Rounded MT Bold" pitchFamily="34" charset="0"/>
              </a:rPr>
            </a:br>
            <a:r>
              <a:rPr lang="tr-TR" sz="2800" b="1" dirty="0" smtClean="0">
                <a:solidFill>
                  <a:srgbClr val="FF0000"/>
                </a:solidFill>
                <a:latin typeface="Arial Rounded MT Bold" pitchFamily="34" charset="0"/>
              </a:rPr>
              <a:t>TOLERANS </a:t>
            </a:r>
            <a:br>
              <a:rPr lang="tr-TR" sz="2800" b="1" dirty="0" smtClean="0">
                <a:solidFill>
                  <a:srgbClr val="FF0000"/>
                </a:solidFill>
                <a:latin typeface="Arial Rounded MT Bold" pitchFamily="34" charset="0"/>
              </a:rPr>
            </a:br>
            <a:r>
              <a:rPr lang="tr-TR" sz="2800" b="1" dirty="0" smtClean="0">
                <a:solidFill>
                  <a:srgbClr val="FF0000"/>
                </a:solidFill>
                <a:latin typeface="Arial Rounded MT Bold" pitchFamily="34" charset="0"/>
              </a:rPr>
              <a:t/>
            </a:r>
            <a:br>
              <a:rPr lang="tr-TR" sz="2800" b="1" dirty="0" smtClean="0">
                <a:solidFill>
                  <a:srgbClr val="FF0000"/>
                </a:solidFill>
                <a:latin typeface="Arial Rounded MT Bold" pitchFamily="34" charset="0"/>
              </a:rPr>
            </a:br>
            <a:r>
              <a:rPr lang="tr-TR" sz="2800" b="1" dirty="0" smtClean="0">
                <a:solidFill>
                  <a:srgbClr val="FF0000"/>
                </a:solidFill>
                <a:latin typeface="Arial Rounded MT Bold" pitchFamily="34" charset="0"/>
              </a:rPr>
              <a:t>GÖSTERMEMEK.</a:t>
            </a:r>
            <a:br>
              <a:rPr lang="tr-TR" sz="2800" b="1" dirty="0" smtClean="0">
                <a:solidFill>
                  <a:srgbClr val="FF0000"/>
                </a:solidFill>
                <a:latin typeface="Arial Rounded MT Bold" pitchFamily="34" charset="0"/>
              </a:rPr>
            </a:br>
            <a:r>
              <a:rPr lang="tr-TR" sz="2800" b="1" dirty="0" smtClean="0">
                <a:solidFill>
                  <a:srgbClr val="FF0000"/>
                </a:solidFill>
                <a:latin typeface="Arial Rounded MT Bold" pitchFamily="34" charset="0"/>
              </a:rPr>
              <a:t/>
            </a:r>
            <a:br>
              <a:rPr lang="tr-TR" sz="2800" b="1" dirty="0" smtClean="0">
                <a:solidFill>
                  <a:srgbClr val="FF0000"/>
                </a:solidFill>
                <a:latin typeface="Arial Rounded MT Bold" pitchFamily="34" charset="0"/>
              </a:rPr>
            </a:br>
            <a:r>
              <a:rPr lang="tr-TR" sz="2800" b="1" dirty="0" smtClean="0">
                <a:solidFill>
                  <a:srgbClr val="FF0000"/>
                </a:solidFill>
                <a:latin typeface="Arial Rounded MT Bold" pitchFamily="34" charset="0"/>
              </a:rPr>
              <a:t/>
            </a:r>
            <a:br>
              <a:rPr lang="tr-TR" sz="2800" b="1" dirty="0" smtClean="0">
                <a:solidFill>
                  <a:srgbClr val="FF0000"/>
                </a:solidFill>
                <a:latin typeface="Arial Rounded MT Bold" pitchFamily="34" charset="0"/>
              </a:rPr>
            </a:br>
            <a:r>
              <a:rPr lang="tr-TR" sz="2800" b="1" dirty="0" smtClean="0">
                <a:solidFill>
                  <a:srgbClr val="FF0000"/>
                </a:solidFill>
                <a:latin typeface="Arial Rounded MT Bold" pitchFamily="34" charset="0"/>
              </a:rPr>
              <a:t/>
            </a:r>
            <a:br>
              <a:rPr lang="tr-TR" sz="2800" b="1" dirty="0" smtClean="0">
                <a:solidFill>
                  <a:srgbClr val="FF0000"/>
                </a:solidFill>
                <a:latin typeface="Arial Rounded MT Bold" pitchFamily="34" charset="0"/>
              </a:rPr>
            </a:br>
            <a:r>
              <a:rPr lang="tr-TR" sz="2800" b="1" dirty="0" smtClean="0">
                <a:solidFill>
                  <a:srgbClr val="FF0000"/>
                </a:solidFill>
                <a:latin typeface="Arial Rounded MT Bold" pitchFamily="34" charset="0"/>
              </a:rPr>
              <a:t/>
            </a:r>
            <a:br>
              <a:rPr lang="tr-TR" sz="2800" b="1" dirty="0" smtClean="0">
                <a:solidFill>
                  <a:srgbClr val="FF0000"/>
                </a:solidFill>
                <a:latin typeface="Arial Rounded MT Bold" pitchFamily="34" charset="0"/>
              </a:rPr>
            </a:br>
            <a:r>
              <a:rPr lang="tr-TR" sz="2800" b="1" dirty="0" smtClean="0">
                <a:solidFill>
                  <a:srgbClr val="FF0000"/>
                </a:solidFill>
                <a:latin typeface="Arial Rounded MT Bold" pitchFamily="34" charset="0"/>
              </a:rPr>
              <a:t/>
            </a:r>
            <a:br>
              <a:rPr lang="tr-TR" sz="2800" b="1" dirty="0" smtClean="0">
                <a:solidFill>
                  <a:srgbClr val="FF0000"/>
                </a:solidFill>
                <a:latin typeface="Arial Rounded MT Bold" pitchFamily="34" charset="0"/>
              </a:rPr>
            </a:br>
            <a:r>
              <a:rPr lang="tr-TR" sz="2800" b="1" dirty="0" smtClean="0">
                <a:solidFill>
                  <a:srgbClr val="FF0000"/>
                </a:solidFill>
                <a:latin typeface="Arial Rounded MT Bold" pitchFamily="34" charset="0"/>
              </a:rPr>
              <a:t/>
            </a:r>
            <a:br>
              <a:rPr lang="tr-TR" sz="2800" b="1" dirty="0" smtClean="0">
                <a:solidFill>
                  <a:srgbClr val="FF0000"/>
                </a:solidFill>
                <a:latin typeface="Arial Rounded MT Bold" pitchFamily="34" charset="0"/>
              </a:rPr>
            </a:br>
            <a:endParaRPr lang="tr-TR" sz="2800" b="1" dirty="0">
              <a:solidFill>
                <a:srgbClr val="FF0000"/>
              </a:solidFill>
              <a:latin typeface="Arial Rounded MT Bold" pitchFamily="34" charset="0"/>
            </a:endParaRPr>
          </a:p>
        </p:txBody>
      </p:sp>
      <p:pic>
        <p:nvPicPr>
          <p:cNvPr id="3" name="2 Resim" descr="şiddet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86248" y="1357298"/>
            <a:ext cx="4500594" cy="5072074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69072"/>
          </a:xfrm>
        </p:spPr>
        <p:txBody>
          <a:bodyPr>
            <a:normAutofit/>
          </a:bodyPr>
          <a:lstStyle/>
          <a:p>
            <a:r>
              <a:rPr lang="tr-TR" sz="6000" b="1" dirty="0" smtClean="0">
                <a:latin typeface="Arial Rounded MT Bold" pitchFamily="34" charset="0"/>
              </a:rPr>
              <a:t>GEREKEN DURUMLARDA OKUL İDARESİ VE İLGİLİ KURULUŞLARI BİLGİLENDİRMEK.</a:t>
            </a:r>
            <a:endParaRPr lang="tr-TR" sz="6000" b="1" dirty="0">
              <a:latin typeface="Arial Rounded MT Bold" pitchFamily="34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440510"/>
          </a:xfrm>
        </p:spPr>
        <p:txBody>
          <a:bodyPr>
            <a:normAutofit/>
          </a:bodyPr>
          <a:lstStyle/>
          <a:p>
            <a:pPr algn="l"/>
            <a:r>
              <a:rPr lang="tr-TR" sz="3200" b="1" smtClean="0">
                <a:solidFill>
                  <a:srgbClr val="002060"/>
                </a:solidFill>
                <a:latin typeface="Algerian" pitchFamily="82" charset="0"/>
              </a:rPr>
              <a:t>UYULMASI </a:t>
            </a:r>
            <a:r>
              <a:rPr lang="tr-TR" sz="3200" b="1" smtClean="0">
                <a:solidFill>
                  <a:srgbClr val="002060"/>
                </a:solidFill>
                <a:latin typeface="Algerian" pitchFamily="82" charset="0"/>
              </a:rPr>
              <a:t>GEREKEN  KURALLARI </a:t>
            </a:r>
            <a:r>
              <a:rPr lang="tr-TR" sz="3200" b="1" dirty="0" smtClean="0">
                <a:solidFill>
                  <a:srgbClr val="002060"/>
                </a:solidFill>
                <a:latin typeface="Algerian" pitchFamily="82" charset="0"/>
              </a:rPr>
              <a:t/>
            </a:r>
            <a:br>
              <a:rPr lang="tr-TR" sz="3200" b="1" dirty="0" smtClean="0">
                <a:solidFill>
                  <a:srgbClr val="002060"/>
                </a:solidFill>
                <a:latin typeface="Algerian" pitchFamily="82" charset="0"/>
              </a:rPr>
            </a:br>
            <a:r>
              <a:rPr lang="tr-TR" sz="3200" b="1" dirty="0" smtClean="0">
                <a:solidFill>
                  <a:srgbClr val="002060"/>
                </a:solidFill>
                <a:latin typeface="Algerian" pitchFamily="82" charset="0"/>
              </a:rPr>
              <a:t>ÖĞRENCİLERLE BERABER HAZIRLAMAK.</a:t>
            </a:r>
            <a:br>
              <a:rPr lang="tr-TR" sz="3200" b="1" dirty="0" smtClean="0">
                <a:solidFill>
                  <a:srgbClr val="002060"/>
                </a:solidFill>
                <a:latin typeface="Algerian" pitchFamily="82" charset="0"/>
              </a:rPr>
            </a:br>
            <a:r>
              <a:rPr lang="tr-TR" sz="3200" b="1" dirty="0" smtClean="0">
                <a:solidFill>
                  <a:srgbClr val="002060"/>
                </a:solidFill>
                <a:latin typeface="Algerian" pitchFamily="82" charset="0"/>
              </a:rPr>
              <a:t/>
            </a:r>
            <a:br>
              <a:rPr lang="tr-TR" sz="3200" b="1" dirty="0" smtClean="0">
                <a:solidFill>
                  <a:srgbClr val="002060"/>
                </a:solidFill>
                <a:latin typeface="Algerian" pitchFamily="82" charset="0"/>
              </a:rPr>
            </a:br>
            <a:r>
              <a:rPr lang="tr-TR" sz="3200" b="1" dirty="0" smtClean="0">
                <a:solidFill>
                  <a:srgbClr val="002060"/>
                </a:solidFill>
                <a:latin typeface="Algerian" pitchFamily="82" charset="0"/>
              </a:rPr>
              <a:t/>
            </a:r>
            <a:br>
              <a:rPr lang="tr-TR" sz="3200" b="1" dirty="0" smtClean="0">
                <a:solidFill>
                  <a:srgbClr val="002060"/>
                </a:solidFill>
                <a:latin typeface="Algerian" pitchFamily="82" charset="0"/>
              </a:rPr>
            </a:br>
            <a:r>
              <a:rPr lang="tr-TR" sz="3200" b="1" dirty="0" smtClean="0">
                <a:solidFill>
                  <a:srgbClr val="002060"/>
                </a:solidFill>
                <a:latin typeface="Algerian" pitchFamily="82" charset="0"/>
              </a:rPr>
              <a:t/>
            </a:r>
            <a:br>
              <a:rPr lang="tr-TR" sz="3200" b="1" dirty="0" smtClean="0">
                <a:solidFill>
                  <a:srgbClr val="002060"/>
                </a:solidFill>
                <a:latin typeface="Algerian" pitchFamily="82" charset="0"/>
              </a:rPr>
            </a:br>
            <a:r>
              <a:rPr lang="tr-TR" sz="3200" b="1" dirty="0" smtClean="0">
                <a:solidFill>
                  <a:srgbClr val="002060"/>
                </a:solidFill>
                <a:latin typeface="Algerian" pitchFamily="82" charset="0"/>
              </a:rPr>
              <a:t/>
            </a:r>
            <a:br>
              <a:rPr lang="tr-TR" sz="3200" b="1" dirty="0" smtClean="0">
                <a:solidFill>
                  <a:srgbClr val="002060"/>
                </a:solidFill>
                <a:latin typeface="Algerian" pitchFamily="82" charset="0"/>
              </a:rPr>
            </a:br>
            <a:r>
              <a:rPr lang="tr-TR" sz="3200" b="1" dirty="0" smtClean="0">
                <a:solidFill>
                  <a:srgbClr val="002060"/>
                </a:solidFill>
                <a:latin typeface="Algerian" pitchFamily="82" charset="0"/>
              </a:rPr>
              <a:t/>
            </a:r>
            <a:br>
              <a:rPr lang="tr-TR" sz="3200" b="1" dirty="0" smtClean="0">
                <a:solidFill>
                  <a:srgbClr val="002060"/>
                </a:solidFill>
                <a:latin typeface="Algerian" pitchFamily="82" charset="0"/>
              </a:rPr>
            </a:br>
            <a:r>
              <a:rPr lang="tr-TR" sz="3200" b="1" dirty="0" smtClean="0">
                <a:solidFill>
                  <a:srgbClr val="002060"/>
                </a:solidFill>
                <a:latin typeface="Algerian" pitchFamily="82" charset="0"/>
              </a:rPr>
              <a:t/>
            </a:r>
            <a:br>
              <a:rPr lang="tr-TR" sz="3200" b="1" dirty="0" smtClean="0">
                <a:solidFill>
                  <a:srgbClr val="002060"/>
                </a:solidFill>
                <a:latin typeface="Algerian" pitchFamily="82" charset="0"/>
              </a:rPr>
            </a:br>
            <a:r>
              <a:rPr lang="tr-TR" sz="3200" b="1" dirty="0" smtClean="0">
                <a:solidFill>
                  <a:srgbClr val="002060"/>
                </a:solidFill>
                <a:latin typeface="Algerian" pitchFamily="82" charset="0"/>
              </a:rPr>
              <a:t/>
            </a:r>
            <a:br>
              <a:rPr lang="tr-TR" sz="3200" b="1" dirty="0" smtClean="0">
                <a:solidFill>
                  <a:srgbClr val="002060"/>
                </a:solidFill>
                <a:latin typeface="Algerian" pitchFamily="82" charset="0"/>
              </a:rPr>
            </a:br>
            <a:endParaRPr lang="tr-TR" sz="3200" b="1" dirty="0">
              <a:solidFill>
                <a:srgbClr val="002060"/>
              </a:solidFill>
              <a:latin typeface="Algerian" pitchFamily="82" charset="0"/>
            </a:endParaRPr>
          </a:p>
        </p:txBody>
      </p:sp>
      <p:pic>
        <p:nvPicPr>
          <p:cNvPr id="3" name="2 Resim" descr="KURAL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0034" y="2214554"/>
            <a:ext cx="7937528" cy="4357718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26196"/>
          </a:xfrm>
        </p:spPr>
        <p:txBody>
          <a:bodyPr/>
          <a:lstStyle/>
          <a:p>
            <a:r>
              <a:rPr lang="tr-TR" dirty="0" smtClean="0">
                <a:latin typeface="Arial Black" pitchFamily="34" charset="0"/>
              </a:rPr>
              <a:t>ÖĞRENCİLERİN SORUNLARINI DİNLEMEK-SORMAK VE ÇÖZÜM ÜRETMEK İÇİN ÇALIŞMAK</a:t>
            </a:r>
            <a:r>
              <a:rPr lang="tr-TR" dirty="0" smtClean="0">
                <a:latin typeface="Comic Sans MS" pitchFamily="66" charset="0"/>
              </a:rPr>
              <a:t>.</a:t>
            </a:r>
            <a:endParaRPr lang="tr-TR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97634"/>
          </a:xfrm>
        </p:spPr>
        <p:txBody>
          <a:bodyPr>
            <a:normAutofit/>
          </a:bodyPr>
          <a:lstStyle/>
          <a:p>
            <a:r>
              <a:rPr lang="tr-TR" sz="9600" dirty="0" smtClean="0">
                <a:solidFill>
                  <a:srgbClr val="FF0000"/>
                </a:solidFill>
                <a:latin typeface="Algerian" pitchFamily="82" charset="0"/>
              </a:rPr>
              <a:t>ÖĞRENCİLERE MODEL-ÖRNEK OLMAK.</a:t>
            </a:r>
            <a:r>
              <a:rPr lang="tr-TR" dirty="0" smtClean="0">
                <a:latin typeface="Comic Sans MS" pitchFamily="66" charset="0"/>
              </a:rPr>
              <a:t/>
            </a:r>
            <a:br>
              <a:rPr lang="tr-TR" dirty="0" smtClean="0">
                <a:latin typeface="Comic Sans MS" pitchFamily="66" charset="0"/>
              </a:rPr>
            </a:br>
            <a:endParaRPr lang="tr-TR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97634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tr-TR" sz="4000" b="1" dirty="0" smtClean="0">
                <a:latin typeface="Arial Black" pitchFamily="34" charset="0"/>
              </a:rPr>
              <a:t>ÖĞRENCİLERE DAVRANIŞLARI HAKKINDA BİLGİ VERMEK.</a:t>
            </a:r>
            <a:br>
              <a:rPr lang="tr-TR" sz="4000" b="1" dirty="0" smtClean="0">
                <a:latin typeface="Arial Black" pitchFamily="34" charset="0"/>
              </a:rPr>
            </a:br>
            <a:r>
              <a:rPr lang="tr-TR" sz="4000" b="1" dirty="0" smtClean="0">
                <a:latin typeface="Arial Black" pitchFamily="34" charset="0"/>
              </a:rPr>
              <a:t>DÖNÜT-DÜZELTME YAPMAK</a:t>
            </a:r>
            <a:br>
              <a:rPr lang="tr-TR" sz="4000" b="1" dirty="0" smtClean="0">
                <a:latin typeface="Arial Black" pitchFamily="34" charset="0"/>
              </a:rPr>
            </a:br>
            <a:endParaRPr lang="tr-TR" sz="4000" b="1" dirty="0">
              <a:latin typeface="Arial Black" pitchFamily="34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440510"/>
          </a:xfrm>
        </p:spPr>
        <p:txBody>
          <a:bodyPr/>
          <a:lstStyle/>
          <a:p>
            <a:r>
              <a:rPr lang="tr-TR" dirty="0" smtClean="0">
                <a:latin typeface="Comic Sans MS" pitchFamily="66" charset="0"/>
              </a:rPr>
              <a:t>VELİLERLE İLETİŞİM HALİNDE OLMAK.</a:t>
            </a:r>
            <a:br>
              <a:rPr lang="tr-TR" dirty="0" smtClean="0">
                <a:latin typeface="Comic Sans MS" pitchFamily="66" charset="0"/>
              </a:rPr>
            </a:br>
            <a:r>
              <a:rPr lang="tr-TR" dirty="0" smtClean="0">
                <a:latin typeface="Comic Sans MS" pitchFamily="66" charset="0"/>
              </a:rPr>
              <a:t>İŞBİRLİĞİ YAPMAK.</a:t>
            </a:r>
            <a:endParaRPr lang="tr-T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97634"/>
          </a:xfrm>
        </p:spPr>
        <p:txBody>
          <a:bodyPr/>
          <a:lstStyle/>
          <a:p>
            <a:r>
              <a:rPr lang="tr-TR" b="1" dirty="0" smtClean="0"/>
              <a:t>REHBERLİK NE DEMEKTİR</a:t>
            </a:r>
            <a:br>
              <a:rPr lang="tr-TR" b="1" dirty="0" smtClean="0"/>
            </a:br>
            <a:r>
              <a:rPr lang="tr-TR" b="1" dirty="0"/>
              <a:t/>
            </a:r>
            <a:br>
              <a:rPr lang="tr-TR" b="1" dirty="0"/>
            </a:br>
            <a:r>
              <a:rPr lang="tr-TR" b="1" dirty="0" smtClean="0"/>
              <a:t/>
            </a:r>
            <a:br>
              <a:rPr lang="tr-TR" b="1" dirty="0" smtClean="0"/>
            </a:br>
            <a:r>
              <a:rPr lang="tr-TR" b="1" dirty="0"/>
              <a:t/>
            </a:r>
            <a:br>
              <a:rPr lang="tr-TR" b="1" dirty="0"/>
            </a:br>
            <a:r>
              <a:rPr lang="tr-TR" b="1" dirty="0" smtClean="0"/>
              <a:t/>
            </a:r>
            <a:br>
              <a:rPr lang="tr-TR" b="1" dirty="0" smtClean="0"/>
            </a:br>
            <a:r>
              <a:rPr lang="tr-TR" b="1" dirty="0"/>
              <a:t/>
            </a:r>
            <a:br>
              <a:rPr lang="tr-TR" b="1" dirty="0"/>
            </a:br>
            <a:r>
              <a:rPr lang="tr-TR" b="1" dirty="0" smtClean="0"/>
              <a:t/>
            </a:r>
            <a:br>
              <a:rPr lang="tr-TR" b="1" dirty="0" smtClean="0"/>
            </a:br>
            <a:endParaRPr lang="tr-TR" b="1" dirty="0"/>
          </a:p>
        </p:txBody>
      </p:sp>
      <p:pic>
        <p:nvPicPr>
          <p:cNvPr id="4" name="3 Resim" descr="rehberlik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2976" y="2071678"/>
            <a:ext cx="7143800" cy="3357586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357158" y="214290"/>
            <a:ext cx="8229600" cy="6286544"/>
          </a:xfrm>
        </p:spPr>
        <p:txBody>
          <a:bodyPr>
            <a:normAutofit/>
          </a:bodyPr>
          <a:lstStyle/>
          <a:p>
            <a:r>
              <a:rPr lang="tr-TR" sz="4800" dirty="0" smtClean="0">
                <a:solidFill>
                  <a:srgbClr val="3366FF"/>
                </a:solidFill>
                <a:latin typeface="Algerian" pitchFamily="82" charset="0"/>
              </a:rPr>
              <a:t>ÖĞRENCİLERİN BAŞARILI OLABİLECEĞİ ALANLAR BULMAK. POTANSİYELLERİNİ ORTAYA ÇIKARMAYA ÇALIŞMAK.</a:t>
            </a:r>
            <a:endParaRPr lang="tr-TR" sz="4800" dirty="0">
              <a:solidFill>
                <a:srgbClr val="3366FF"/>
              </a:solidFill>
              <a:latin typeface="Algerian" pitchFamily="82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26196"/>
          </a:xfrm>
        </p:spPr>
        <p:txBody>
          <a:bodyPr/>
          <a:lstStyle/>
          <a:p>
            <a:r>
              <a:rPr lang="tr-TR" dirty="0" smtClean="0">
                <a:solidFill>
                  <a:srgbClr val="FF0000"/>
                </a:solidFill>
                <a:latin typeface="Algerian" pitchFamily="82" charset="0"/>
              </a:rPr>
              <a:t>HAZIRLAYAN:</a:t>
            </a:r>
            <a:br>
              <a:rPr lang="tr-TR" dirty="0" smtClean="0">
                <a:solidFill>
                  <a:srgbClr val="FF0000"/>
                </a:solidFill>
                <a:latin typeface="Algerian" pitchFamily="82" charset="0"/>
              </a:rPr>
            </a:br>
            <a:r>
              <a:rPr lang="tr-TR" dirty="0" smtClean="0">
                <a:solidFill>
                  <a:srgbClr val="FF0000"/>
                </a:solidFill>
                <a:latin typeface="Algerian" pitchFamily="82" charset="0"/>
              </a:rPr>
              <a:t/>
            </a:r>
            <a:br>
              <a:rPr lang="tr-TR" dirty="0" smtClean="0">
                <a:solidFill>
                  <a:srgbClr val="FF0000"/>
                </a:solidFill>
                <a:latin typeface="Algerian" pitchFamily="82" charset="0"/>
              </a:rPr>
            </a:br>
            <a:r>
              <a:rPr lang="tr-TR" dirty="0" smtClean="0">
                <a:solidFill>
                  <a:srgbClr val="FF0000"/>
                </a:solidFill>
                <a:latin typeface="Algerian" pitchFamily="82" charset="0"/>
              </a:rPr>
              <a:t>İDRİS KAHRAMAN</a:t>
            </a:r>
            <a:br>
              <a:rPr lang="tr-TR" dirty="0" smtClean="0">
                <a:solidFill>
                  <a:srgbClr val="FF0000"/>
                </a:solidFill>
                <a:latin typeface="Algerian" pitchFamily="82" charset="0"/>
              </a:rPr>
            </a:br>
            <a:r>
              <a:rPr lang="tr-TR" dirty="0" smtClean="0">
                <a:solidFill>
                  <a:srgbClr val="FF0000"/>
                </a:solidFill>
                <a:latin typeface="Algerian" pitchFamily="82" charset="0"/>
              </a:rPr>
              <a:t/>
            </a:r>
            <a:br>
              <a:rPr lang="tr-TR" dirty="0" smtClean="0">
                <a:solidFill>
                  <a:srgbClr val="FF0000"/>
                </a:solidFill>
                <a:latin typeface="Algerian" pitchFamily="82" charset="0"/>
              </a:rPr>
            </a:br>
            <a:r>
              <a:rPr lang="tr-TR" dirty="0" smtClean="0">
                <a:solidFill>
                  <a:srgbClr val="FF0000"/>
                </a:solidFill>
                <a:latin typeface="Algerian" pitchFamily="82" charset="0"/>
              </a:rPr>
              <a:t/>
            </a:r>
            <a:br>
              <a:rPr lang="tr-TR" dirty="0" smtClean="0">
                <a:solidFill>
                  <a:srgbClr val="FF0000"/>
                </a:solidFill>
                <a:latin typeface="Algerian" pitchFamily="82" charset="0"/>
              </a:rPr>
            </a:br>
            <a:r>
              <a:rPr lang="tr-TR" dirty="0" smtClean="0">
                <a:solidFill>
                  <a:srgbClr val="FF0000"/>
                </a:solidFill>
                <a:latin typeface="Algerian" pitchFamily="82" charset="0"/>
              </a:rPr>
              <a:t/>
            </a:r>
            <a:br>
              <a:rPr lang="tr-TR" dirty="0" smtClean="0">
                <a:solidFill>
                  <a:srgbClr val="FF0000"/>
                </a:solidFill>
                <a:latin typeface="Algerian" pitchFamily="82" charset="0"/>
              </a:rPr>
            </a:br>
            <a:r>
              <a:rPr lang="tr-TR" dirty="0" smtClean="0">
                <a:solidFill>
                  <a:srgbClr val="FF0000"/>
                </a:solidFill>
                <a:latin typeface="Algerian" pitchFamily="82" charset="0"/>
              </a:rPr>
              <a:t/>
            </a:r>
            <a:br>
              <a:rPr lang="tr-TR" dirty="0" smtClean="0">
                <a:solidFill>
                  <a:srgbClr val="FF0000"/>
                </a:solidFill>
                <a:latin typeface="Algerian" pitchFamily="82" charset="0"/>
              </a:rPr>
            </a:br>
            <a:endParaRPr lang="tr-TR" dirty="0">
              <a:solidFill>
                <a:srgbClr val="FF0000"/>
              </a:solidFill>
              <a:latin typeface="Algerian" pitchFamily="82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154758"/>
          </a:xfrm>
        </p:spPr>
        <p:txBody>
          <a:bodyPr>
            <a:normAutofit/>
          </a:bodyPr>
          <a:lstStyle/>
          <a:p>
            <a:r>
              <a:rPr lang="tr-TR" sz="2800" b="1" dirty="0" smtClean="0">
                <a:solidFill>
                  <a:srgbClr val="FF0000"/>
                </a:solidFill>
              </a:rPr>
              <a:t>REHBERLİK;</a:t>
            </a:r>
            <a:br>
              <a:rPr lang="tr-TR" sz="2800" b="1" dirty="0" smtClean="0">
                <a:solidFill>
                  <a:srgbClr val="FF0000"/>
                </a:solidFill>
              </a:rPr>
            </a:br>
            <a:r>
              <a:rPr lang="tr-TR" sz="2800" b="1" dirty="0" smtClean="0">
                <a:solidFill>
                  <a:srgbClr val="FF0000"/>
                </a:solidFill>
              </a:rPr>
              <a:t/>
            </a:r>
            <a:br>
              <a:rPr lang="tr-TR" sz="2800" b="1" dirty="0" smtClean="0">
                <a:solidFill>
                  <a:srgbClr val="FF0000"/>
                </a:solidFill>
              </a:rPr>
            </a:br>
            <a:r>
              <a:rPr lang="tr-TR" sz="2800" b="1" dirty="0" smtClean="0">
                <a:solidFill>
                  <a:srgbClr val="FF0000"/>
                </a:solidFill>
              </a:rPr>
              <a:t>Bireylerin kişisel özelliklerinin farkında olmasını</a:t>
            </a:r>
            <a:br>
              <a:rPr lang="tr-TR" sz="2800" b="1" dirty="0" smtClean="0">
                <a:solidFill>
                  <a:srgbClr val="FF0000"/>
                </a:solidFill>
              </a:rPr>
            </a:br>
            <a:r>
              <a:rPr lang="tr-TR" sz="2800" b="1" dirty="0" smtClean="0">
                <a:solidFill>
                  <a:srgbClr val="FF0000"/>
                </a:solidFill>
              </a:rPr>
              <a:t/>
            </a:r>
            <a:br>
              <a:rPr lang="tr-TR" sz="2800" b="1" dirty="0" smtClean="0">
                <a:solidFill>
                  <a:srgbClr val="FF0000"/>
                </a:solidFill>
              </a:rPr>
            </a:br>
            <a:r>
              <a:rPr lang="tr-TR" sz="2800" b="1" dirty="0" smtClean="0">
                <a:solidFill>
                  <a:srgbClr val="FF0000"/>
                </a:solidFill>
              </a:rPr>
              <a:t> sağlayarak belirlenen gerçekçi hedeflere ulaşmasında</a:t>
            </a:r>
            <a:br>
              <a:rPr lang="tr-TR" sz="2800" b="1" dirty="0" smtClean="0">
                <a:solidFill>
                  <a:srgbClr val="FF0000"/>
                </a:solidFill>
              </a:rPr>
            </a:br>
            <a:r>
              <a:rPr lang="tr-TR" sz="2800" b="1" dirty="0" smtClean="0">
                <a:solidFill>
                  <a:srgbClr val="FF0000"/>
                </a:solidFill>
              </a:rPr>
              <a:t/>
            </a:r>
            <a:br>
              <a:rPr lang="tr-TR" sz="2800" b="1" dirty="0" smtClean="0">
                <a:solidFill>
                  <a:srgbClr val="FF0000"/>
                </a:solidFill>
              </a:rPr>
            </a:br>
            <a:r>
              <a:rPr lang="tr-TR" sz="2800" b="1" dirty="0" smtClean="0">
                <a:solidFill>
                  <a:srgbClr val="FF0000"/>
                </a:solidFill>
              </a:rPr>
              <a:t>istekli  kılmak, yol göstermek ve mücadele etmeye </a:t>
            </a:r>
            <a:br>
              <a:rPr lang="tr-TR" sz="2800" b="1" dirty="0" smtClean="0">
                <a:solidFill>
                  <a:srgbClr val="FF0000"/>
                </a:solidFill>
              </a:rPr>
            </a:br>
            <a:r>
              <a:rPr lang="tr-TR" sz="2800" b="1" dirty="0" smtClean="0">
                <a:solidFill>
                  <a:srgbClr val="FF0000"/>
                </a:solidFill>
              </a:rPr>
              <a:t/>
            </a:r>
            <a:br>
              <a:rPr lang="tr-TR" sz="2800" b="1" dirty="0" smtClean="0">
                <a:solidFill>
                  <a:srgbClr val="FF0000"/>
                </a:solidFill>
              </a:rPr>
            </a:br>
            <a:r>
              <a:rPr lang="tr-TR" sz="2800" b="1" dirty="0" smtClean="0">
                <a:solidFill>
                  <a:srgbClr val="FF0000"/>
                </a:solidFill>
              </a:rPr>
              <a:t>kararlı kılmaktır. </a:t>
            </a:r>
            <a:br>
              <a:rPr lang="tr-TR" sz="2800" b="1" dirty="0" smtClean="0">
                <a:solidFill>
                  <a:srgbClr val="FF0000"/>
                </a:solidFill>
              </a:rPr>
            </a:br>
            <a:endParaRPr lang="tr-TR" sz="28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940444"/>
          </a:xfrm>
        </p:spPr>
        <p:txBody>
          <a:bodyPr>
            <a:normAutofit fontScale="90000"/>
          </a:bodyPr>
          <a:lstStyle/>
          <a:p>
            <a:pPr algn="l"/>
            <a:r>
              <a:rPr lang="tr-TR" sz="2400" b="1" dirty="0" smtClean="0">
                <a:solidFill>
                  <a:srgbClr val="FF0000"/>
                </a:solidFill>
              </a:rPr>
              <a:t/>
            </a:r>
            <a:br>
              <a:rPr lang="tr-TR" sz="2400" b="1" dirty="0" smtClean="0">
                <a:solidFill>
                  <a:srgbClr val="FF0000"/>
                </a:solidFill>
              </a:rPr>
            </a:br>
            <a:r>
              <a:rPr lang="tr-TR" sz="2400" b="1" dirty="0" smtClean="0">
                <a:solidFill>
                  <a:srgbClr val="FF0000"/>
                </a:solidFill>
              </a:rPr>
              <a:t/>
            </a:r>
            <a:br>
              <a:rPr lang="tr-TR" sz="2400" b="1" dirty="0" smtClean="0">
                <a:solidFill>
                  <a:srgbClr val="FF0000"/>
                </a:solidFill>
              </a:rPr>
            </a:br>
            <a:r>
              <a:rPr lang="tr-TR" sz="2400" b="1" dirty="0" smtClean="0">
                <a:solidFill>
                  <a:srgbClr val="FF0000"/>
                </a:solidFill>
              </a:rPr>
              <a:t/>
            </a:r>
            <a:br>
              <a:rPr lang="tr-TR" sz="2400" b="1" dirty="0" smtClean="0">
                <a:solidFill>
                  <a:srgbClr val="FF0000"/>
                </a:solidFill>
              </a:rPr>
            </a:br>
            <a:r>
              <a:rPr lang="tr-TR" sz="2400" b="1" dirty="0" smtClean="0">
                <a:solidFill>
                  <a:srgbClr val="FF0000"/>
                </a:solidFill>
              </a:rPr>
              <a:t/>
            </a:r>
            <a:br>
              <a:rPr lang="tr-TR" sz="2400" b="1" dirty="0" smtClean="0">
                <a:solidFill>
                  <a:srgbClr val="FF0000"/>
                </a:solidFill>
              </a:rPr>
            </a:br>
            <a:r>
              <a:rPr lang="tr-TR" sz="2400" b="1" dirty="0" smtClean="0">
                <a:solidFill>
                  <a:srgbClr val="FF0000"/>
                </a:solidFill>
              </a:rPr>
              <a:t/>
            </a:r>
            <a:br>
              <a:rPr lang="tr-TR" sz="2400" b="1" dirty="0" smtClean="0">
                <a:solidFill>
                  <a:srgbClr val="FF0000"/>
                </a:solidFill>
              </a:rPr>
            </a:br>
            <a:r>
              <a:rPr lang="tr-TR" sz="2400" b="1" dirty="0" smtClean="0">
                <a:solidFill>
                  <a:srgbClr val="FF0000"/>
                </a:solidFill>
              </a:rPr>
              <a:t/>
            </a:r>
            <a:br>
              <a:rPr lang="tr-TR" sz="2400" b="1" dirty="0" smtClean="0">
                <a:solidFill>
                  <a:srgbClr val="FF0000"/>
                </a:solidFill>
              </a:rPr>
            </a:br>
            <a:r>
              <a:rPr lang="tr-TR" sz="2400" b="1" dirty="0" smtClean="0">
                <a:solidFill>
                  <a:srgbClr val="FF0000"/>
                </a:solidFill>
              </a:rPr>
              <a:t/>
            </a:r>
            <a:br>
              <a:rPr lang="tr-TR" sz="2400" b="1" dirty="0" smtClean="0">
                <a:solidFill>
                  <a:srgbClr val="FF0000"/>
                </a:solidFill>
              </a:rPr>
            </a:br>
            <a:r>
              <a:rPr lang="tr-TR" sz="2400" b="1" dirty="0" smtClean="0">
                <a:solidFill>
                  <a:srgbClr val="FF0000"/>
                </a:solidFill>
              </a:rPr>
              <a:t/>
            </a:r>
            <a:br>
              <a:rPr lang="tr-TR" sz="2400" b="1" dirty="0" smtClean="0">
                <a:solidFill>
                  <a:srgbClr val="FF0000"/>
                </a:solidFill>
              </a:rPr>
            </a:br>
            <a:r>
              <a:rPr lang="tr-TR" sz="2400" b="1" dirty="0" smtClean="0">
                <a:solidFill>
                  <a:srgbClr val="FF0000"/>
                </a:solidFill>
              </a:rPr>
              <a:t/>
            </a:r>
            <a:br>
              <a:rPr lang="tr-TR" sz="2400" b="1" dirty="0" smtClean="0">
                <a:solidFill>
                  <a:srgbClr val="FF0000"/>
                </a:solidFill>
              </a:rPr>
            </a:br>
            <a:r>
              <a:rPr lang="tr-TR" sz="2400" b="1" dirty="0" smtClean="0">
                <a:solidFill>
                  <a:srgbClr val="FF0000"/>
                </a:solidFill>
              </a:rPr>
              <a:t/>
            </a:r>
            <a:br>
              <a:rPr lang="tr-TR" sz="2400" b="1" dirty="0" smtClean="0">
                <a:solidFill>
                  <a:srgbClr val="FF0000"/>
                </a:solidFill>
              </a:rPr>
            </a:br>
            <a:r>
              <a:rPr lang="tr-TR" sz="2400" b="1" dirty="0" smtClean="0">
                <a:solidFill>
                  <a:srgbClr val="FF0000"/>
                </a:solidFill>
              </a:rPr>
              <a:t>   </a:t>
            </a:r>
            <a:r>
              <a:rPr lang="tr-TR" sz="3200" b="1" dirty="0" smtClean="0">
                <a:solidFill>
                  <a:srgbClr val="FF0000"/>
                </a:solidFill>
                <a:latin typeface="Arial Black" pitchFamily="34" charset="0"/>
              </a:rPr>
              <a:t>RİSK ALTINDAKİ VE DEZAVANTAJLI </a:t>
            </a:r>
            <a:br>
              <a:rPr lang="tr-TR" sz="3200" b="1" dirty="0" smtClean="0">
                <a:solidFill>
                  <a:srgbClr val="FF0000"/>
                </a:solidFill>
                <a:latin typeface="Arial Black" pitchFamily="34" charset="0"/>
              </a:rPr>
            </a:br>
            <a:r>
              <a:rPr lang="tr-TR" sz="3200" b="1" dirty="0" smtClean="0">
                <a:solidFill>
                  <a:srgbClr val="FF0000"/>
                </a:solidFill>
                <a:latin typeface="Arial Black" pitchFamily="34" charset="0"/>
              </a:rPr>
              <a:t>                  </a:t>
            </a:r>
            <a:r>
              <a:rPr lang="tr-TR" sz="2400" b="1" dirty="0" smtClean="0">
                <a:solidFill>
                  <a:srgbClr val="FF0000"/>
                </a:solidFill>
              </a:rPr>
              <a:t/>
            </a:r>
            <a:br>
              <a:rPr lang="tr-TR" sz="2400" b="1" dirty="0" smtClean="0">
                <a:solidFill>
                  <a:srgbClr val="FF0000"/>
                </a:solidFill>
              </a:rPr>
            </a:br>
            <a:r>
              <a:rPr lang="tr-TR" sz="2400" b="1" dirty="0" smtClean="0">
                <a:solidFill>
                  <a:srgbClr val="FF0000"/>
                </a:solidFill>
              </a:rPr>
              <a:t/>
            </a:r>
            <a:br>
              <a:rPr lang="tr-TR" sz="2400" b="1" dirty="0" smtClean="0">
                <a:solidFill>
                  <a:srgbClr val="FF0000"/>
                </a:solidFill>
              </a:rPr>
            </a:br>
            <a:r>
              <a:rPr lang="tr-TR" sz="2400" b="1" dirty="0" smtClean="0">
                <a:solidFill>
                  <a:srgbClr val="FF0000"/>
                </a:solidFill>
              </a:rPr>
              <a:t>                                </a:t>
            </a:r>
            <a:r>
              <a:rPr lang="tr-TR" sz="3200" b="1" dirty="0" smtClean="0">
                <a:solidFill>
                  <a:srgbClr val="FF0000"/>
                </a:solidFill>
                <a:latin typeface="Arial Black" pitchFamily="34" charset="0"/>
              </a:rPr>
              <a:t>ÇOCUK KİMDİR?</a:t>
            </a:r>
            <a:r>
              <a:rPr lang="tr-TR" sz="2400" b="1" dirty="0" smtClean="0">
                <a:solidFill>
                  <a:srgbClr val="FF0000"/>
                </a:solidFill>
              </a:rPr>
              <a:t/>
            </a:r>
            <a:br>
              <a:rPr lang="tr-TR" sz="2400" b="1" dirty="0" smtClean="0">
                <a:solidFill>
                  <a:srgbClr val="FF0000"/>
                </a:solidFill>
              </a:rPr>
            </a:br>
            <a:r>
              <a:rPr lang="tr-TR" sz="2400" b="1" dirty="0" smtClean="0">
                <a:solidFill>
                  <a:srgbClr val="FF0000"/>
                </a:solidFill>
              </a:rPr>
              <a:t>   </a:t>
            </a:r>
            <a:br>
              <a:rPr lang="tr-TR" sz="2400" b="1" dirty="0" smtClean="0">
                <a:solidFill>
                  <a:srgbClr val="FF0000"/>
                </a:solidFill>
              </a:rPr>
            </a:br>
            <a:r>
              <a:rPr lang="tr-TR" sz="2400" b="1" dirty="0" smtClean="0">
                <a:solidFill>
                  <a:srgbClr val="FF0000"/>
                </a:solidFill>
              </a:rPr>
              <a:t/>
            </a:r>
            <a:br>
              <a:rPr lang="tr-TR" sz="2400" b="1" dirty="0" smtClean="0">
                <a:solidFill>
                  <a:srgbClr val="FF0000"/>
                </a:solidFill>
              </a:rPr>
            </a:br>
            <a:r>
              <a:rPr lang="tr-TR" sz="2400" b="1" dirty="0" smtClean="0">
                <a:solidFill>
                  <a:srgbClr val="FF0000"/>
                </a:solidFill>
              </a:rPr>
              <a:t/>
            </a:r>
            <a:br>
              <a:rPr lang="tr-TR" sz="2400" b="1" dirty="0" smtClean="0">
                <a:solidFill>
                  <a:srgbClr val="FF0000"/>
                </a:solidFill>
              </a:rPr>
            </a:br>
            <a:r>
              <a:rPr lang="tr-TR" sz="2400" b="1" dirty="0" smtClean="0">
                <a:solidFill>
                  <a:srgbClr val="FF0000"/>
                </a:solidFill>
              </a:rPr>
              <a:t/>
            </a:r>
            <a:br>
              <a:rPr lang="tr-TR" sz="2400" b="1" dirty="0" smtClean="0">
                <a:solidFill>
                  <a:srgbClr val="FF0000"/>
                </a:solidFill>
              </a:rPr>
            </a:br>
            <a:r>
              <a:rPr lang="tr-TR" sz="2400" b="1" dirty="0" smtClean="0">
                <a:solidFill>
                  <a:srgbClr val="FF0000"/>
                </a:solidFill>
              </a:rPr>
              <a:t/>
            </a:r>
            <a:br>
              <a:rPr lang="tr-TR" sz="2400" b="1" dirty="0" smtClean="0">
                <a:solidFill>
                  <a:srgbClr val="FF0000"/>
                </a:solidFill>
              </a:rPr>
            </a:br>
            <a:r>
              <a:rPr lang="tr-TR" sz="2400" b="1" dirty="0" smtClean="0">
                <a:solidFill>
                  <a:srgbClr val="FF0000"/>
                </a:solidFill>
              </a:rPr>
              <a:t/>
            </a:r>
            <a:br>
              <a:rPr lang="tr-TR" sz="2400" b="1" dirty="0" smtClean="0">
                <a:solidFill>
                  <a:srgbClr val="FF0000"/>
                </a:solidFill>
              </a:rPr>
            </a:br>
            <a:r>
              <a:rPr lang="tr-TR" sz="2400" b="1" dirty="0" smtClean="0">
                <a:solidFill>
                  <a:srgbClr val="FF0000"/>
                </a:solidFill>
              </a:rPr>
              <a:t/>
            </a:r>
            <a:br>
              <a:rPr lang="tr-TR" sz="2400" b="1" dirty="0" smtClean="0">
                <a:solidFill>
                  <a:srgbClr val="FF0000"/>
                </a:solidFill>
              </a:rPr>
            </a:br>
            <a:r>
              <a:rPr lang="tr-TR" sz="2400" b="1" dirty="0" smtClean="0">
                <a:solidFill>
                  <a:srgbClr val="FF0000"/>
                </a:solidFill>
              </a:rPr>
              <a:t/>
            </a:r>
            <a:br>
              <a:rPr lang="tr-TR" sz="2400" b="1" dirty="0" smtClean="0">
                <a:solidFill>
                  <a:srgbClr val="FF0000"/>
                </a:solidFill>
              </a:rPr>
            </a:br>
            <a:r>
              <a:rPr lang="tr-TR" sz="2400" b="1" dirty="0" smtClean="0">
                <a:solidFill>
                  <a:srgbClr val="FF0000"/>
                </a:solidFill>
              </a:rPr>
              <a:t/>
            </a:r>
            <a:br>
              <a:rPr lang="tr-TR" sz="2400" b="1" dirty="0" smtClean="0">
                <a:solidFill>
                  <a:srgbClr val="FF0000"/>
                </a:solidFill>
              </a:rPr>
            </a:br>
            <a:r>
              <a:rPr lang="tr-TR" sz="2400" b="1" dirty="0" smtClean="0">
                <a:solidFill>
                  <a:srgbClr val="FF0000"/>
                </a:solidFill>
              </a:rPr>
              <a:t/>
            </a:r>
            <a:br>
              <a:rPr lang="tr-TR" sz="2400" b="1" dirty="0" smtClean="0">
                <a:solidFill>
                  <a:srgbClr val="FF0000"/>
                </a:solidFill>
              </a:rPr>
            </a:br>
            <a:r>
              <a:rPr lang="tr-TR" sz="2400" b="1" dirty="0" smtClean="0">
                <a:solidFill>
                  <a:srgbClr val="FF0000"/>
                </a:solidFill>
              </a:rPr>
              <a:t/>
            </a:r>
            <a:br>
              <a:rPr lang="tr-TR" sz="2400" b="1" dirty="0" smtClean="0">
                <a:solidFill>
                  <a:srgbClr val="FF0000"/>
                </a:solidFill>
              </a:rPr>
            </a:br>
            <a:r>
              <a:rPr lang="tr-TR" sz="2400" b="1" dirty="0" smtClean="0">
                <a:solidFill>
                  <a:srgbClr val="FF0000"/>
                </a:solidFill>
              </a:rPr>
              <a:t/>
            </a:r>
            <a:br>
              <a:rPr lang="tr-TR" sz="2400" b="1" dirty="0" smtClean="0">
                <a:solidFill>
                  <a:srgbClr val="FF0000"/>
                </a:solidFill>
              </a:rPr>
            </a:br>
            <a:r>
              <a:rPr lang="tr-TR" sz="2400" b="1" dirty="0" smtClean="0">
                <a:solidFill>
                  <a:srgbClr val="FF0000"/>
                </a:solidFill>
              </a:rPr>
              <a:t/>
            </a:r>
            <a:br>
              <a:rPr lang="tr-TR" sz="2400" b="1" dirty="0" smtClean="0">
                <a:solidFill>
                  <a:srgbClr val="FF0000"/>
                </a:solidFill>
              </a:rPr>
            </a:br>
            <a:r>
              <a:rPr lang="tr-TR" sz="2400" b="1" dirty="0" smtClean="0">
                <a:solidFill>
                  <a:srgbClr val="FF0000"/>
                </a:solidFill>
              </a:rPr>
              <a:t/>
            </a:r>
            <a:br>
              <a:rPr lang="tr-TR" sz="2400" b="1" dirty="0" smtClean="0">
                <a:solidFill>
                  <a:srgbClr val="FF0000"/>
                </a:solidFill>
              </a:rPr>
            </a:br>
            <a:endParaRPr lang="tr-TR" sz="24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97634"/>
          </a:xfrm>
        </p:spPr>
        <p:txBody>
          <a:bodyPr>
            <a:normAutofit/>
          </a:bodyPr>
          <a:lstStyle/>
          <a:p>
            <a:pPr algn="l"/>
            <a:r>
              <a:rPr lang="tr-TR" sz="2800" b="1" dirty="0" smtClean="0">
                <a:solidFill>
                  <a:srgbClr val="FF0000"/>
                </a:solidFill>
                <a:latin typeface="Arial Black" pitchFamily="34" charset="0"/>
              </a:rPr>
              <a:t>   1. SOKAK ÇOCUKLARI</a:t>
            </a:r>
            <a:br>
              <a:rPr lang="tr-TR" sz="2800" b="1" dirty="0" smtClean="0">
                <a:solidFill>
                  <a:srgbClr val="FF0000"/>
                </a:solidFill>
                <a:latin typeface="Arial Black" pitchFamily="34" charset="0"/>
              </a:rPr>
            </a:br>
            <a:r>
              <a:rPr lang="tr-TR" sz="2800" b="1" dirty="0" smtClean="0">
                <a:solidFill>
                  <a:srgbClr val="FF0000"/>
                </a:solidFill>
                <a:latin typeface="Arial Black" pitchFamily="34" charset="0"/>
              </a:rPr>
              <a:t/>
            </a:r>
            <a:br>
              <a:rPr lang="tr-TR" sz="2800" b="1" dirty="0" smtClean="0">
                <a:solidFill>
                  <a:srgbClr val="FF0000"/>
                </a:solidFill>
                <a:latin typeface="Arial Black" pitchFamily="34" charset="0"/>
              </a:rPr>
            </a:br>
            <a:r>
              <a:rPr lang="tr-TR" sz="2800" b="1" dirty="0" smtClean="0">
                <a:solidFill>
                  <a:srgbClr val="FF0000"/>
                </a:solidFill>
                <a:latin typeface="Arial Black" pitchFamily="34" charset="0"/>
              </a:rPr>
              <a:t>   2. SUÇA İTİLEN ÇOCUKLAR</a:t>
            </a:r>
            <a:br>
              <a:rPr lang="tr-TR" sz="2800" b="1" dirty="0" smtClean="0">
                <a:solidFill>
                  <a:srgbClr val="FF0000"/>
                </a:solidFill>
                <a:latin typeface="Arial Black" pitchFamily="34" charset="0"/>
              </a:rPr>
            </a:br>
            <a:r>
              <a:rPr lang="tr-TR" sz="2800" b="1" dirty="0" smtClean="0">
                <a:solidFill>
                  <a:srgbClr val="FF0000"/>
                </a:solidFill>
                <a:latin typeface="Arial Black" pitchFamily="34" charset="0"/>
              </a:rPr>
              <a:t/>
            </a:r>
            <a:br>
              <a:rPr lang="tr-TR" sz="2800" b="1" dirty="0" smtClean="0">
                <a:solidFill>
                  <a:srgbClr val="FF0000"/>
                </a:solidFill>
                <a:latin typeface="Arial Black" pitchFamily="34" charset="0"/>
              </a:rPr>
            </a:br>
            <a:r>
              <a:rPr lang="tr-TR" sz="2800" b="1" dirty="0" smtClean="0">
                <a:solidFill>
                  <a:srgbClr val="FF0000"/>
                </a:solidFill>
                <a:latin typeface="Arial Black" pitchFamily="34" charset="0"/>
              </a:rPr>
              <a:t>   3. ÇALIŞAN ÇOCUKLAR</a:t>
            </a:r>
            <a:br>
              <a:rPr lang="tr-TR" sz="2800" b="1" dirty="0" smtClean="0">
                <a:solidFill>
                  <a:srgbClr val="FF0000"/>
                </a:solidFill>
                <a:latin typeface="Arial Black" pitchFamily="34" charset="0"/>
              </a:rPr>
            </a:br>
            <a:r>
              <a:rPr lang="tr-TR" sz="2800" b="1" dirty="0" smtClean="0">
                <a:solidFill>
                  <a:srgbClr val="FF0000"/>
                </a:solidFill>
                <a:latin typeface="Arial Black" pitchFamily="34" charset="0"/>
              </a:rPr>
              <a:t/>
            </a:r>
            <a:br>
              <a:rPr lang="tr-TR" sz="2800" b="1" dirty="0" smtClean="0">
                <a:solidFill>
                  <a:srgbClr val="FF0000"/>
                </a:solidFill>
                <a:latin typeface="Arial Black" pitchFamily="34" charset="0"/>
              </a:rPr>
            </a:br>
            <a:r>
              <a:rPr lang="tr-TR" sz="2800" b="1" dirty="0" smtClean="0">
                <a:solidFill>
                  <a:srgbClr val="FF0000"/>
                </a:solidFill>
                <a:latin typeface="Arial Black" pitchFamily="34" charset="0"/>
              </a:rPr>
              <a:t>   4. İSTİSMARA UĞRAMIŞ ÇOCUKLAR</a:t>
            </a:r>
            <a:br>
              <a:rPr lang="tr-TR" sz="2800" b="1" dirty="0" smtClean="0">
                <a:solidFill>
                  <a:srgbClr val="FF0000"/>
                </a:solidFill>
                <a:latin typeface="Arial Black" pitchFamily="34" charset="0"/>
              </a:rPr>
            </a:br>
            <a:r>
              <a:rPr lang="tr-TR" sz="2800" b="1" dirty="0" smtClean="0">
                <a:solidFill>
                  <a:srgbClr val="FF0000"/>
                </a:solidFill>
                <a:latin typeface="Arial Black" pitchFamily="34" charset="0"/>
              </a:rPr>
              <a:t/>
            </a:r>
            <a:br>
              <a:rPr lang="tr-TR" sz="2800" b="1" dirty="0" smtClean="0">
                <a:solidFill>
                  <a:srgbClr val="FF0000"/>
                </a:solidFill>
                <a:latin typeface="Arial Black" pitchFamily="34" charset="0"/>
              </a:rPr>
            </a:br>
            <a:r>
              <a:rPr lang="tr-TR" sz="2800" b="1" dirty="0" smtClean="0">
                <a:solidFill>
                  <a:srgbClr val="FF0000"/>
                </a:solidFill>
                <a:latin typeface="Arial Black" pitchFamily="34" charset="0"/>
              </a:rPr>
              <a:t>   5. MÜLTECİ ÇOCUKLAR</a:t>
            </a:r>
            <a:endParaRPr lang="tr-TR" sz="2800" b="1" dirty="0">
              <a:solidFill>
                <a:srgbClr val="FF0000"/>
              </a:solidFill>
              <a:latin typeface="Arial Black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69072"/>
          </a:xfrm>
        </p:spPr>
        <p:txBody>
          <a:bodyPr>
            <a:normAutofit/>
          </a:bodyPr>
          <a:lstStyle/>
          <a:p>
            <a:pPr algn="l"/>
            <a:r>
              <a:rPr lang="tr-TR" sz="2800" b="1" dirty="0" smtClean="0">
                <a:solidFill>
                  <a:srgbClr val="FF0000"/>
                </a:solidFill>
                <a:latin typeface="Arial Black" pitchFamily="34" charset="0"/>
              </a:rPr>
              <a:t>    6. DAVRANIŞ BOZUKLUĞU, DİKKAT </a:t>
            </a:r>
            <a:br>
              <a:rPr lang="tr-TR" sz="2800" b="1" dirty="0" smtClean="0">
                <a:solidFill>
                  <a:srgbClr val="FF0000"/>
                </a:solidFill>
                <a:latin typeface="Arial Black" pitchFamily="34" charset="0"/>
              </a:rPr>
            </a:br>
            <a:r>
              <a:rPr lang="tr-TR" sz="2800" b="1" dirty="0" smtClean="0">
                <a:solidFill>
                  <a:srgbClr val="FF0000"/>
                </a:solidFill>
                <a:latin typeface="Arial Black" pitchFamily="34" charset="0"/>
              </a:rPr>
              <a:t/>
            </a:r>
            <a:br>
              <a:rPr lang="tr-TR" sz="2800" b="1" dirty="0" smtClean="0">
                <a:solidFill>
                  <a:srgbClr val="FF0000"/>
                </a:solidFill>
                <a:latin typeface="Arial Black" pitchFamily="34" charset="0"/>
              </a:rPr>
            </a:br>
            <a:r>
              <a:rPr lang="tr-TR" sz="2800" b="1" dirty="0" smtClean="0">
                <a:solidFill>
                  <a:srgbClr val="FF0000"/>
                </a:solidFill>
                <a:latin typeface="Arial Black" pitchFamily="34" charset="0"/>
              </a:rPr>
              <a:t>    EKSİKLİĞİ VE HİPERAKTİVİTE </a:t>
            </a:r>
            <a:br>
              <a:rPr lang="tr-TR" sz="2800" b="1" dirty="0" smtClean="0">
                <a:solidFill>
                  <a:srgbClr val="FF0000"/>
                </a:solidFill>
                <a:latin typeface="Arial Black" pitchFamily="34" charset="0"/>
              </a:rPr>
            </a:br>
            <a:r>
              <a:rPr lang="tr-TR" sz="2800" b="1" dirty="0" smtClean="0">
                <a:solidFill>
                  <a:srgbClr val="FF0000"/>
                </a:solidFill>
                <a:latin typeface="Arial Black" pitchFamily="34" charset="0"/>
              </a:rPr>
              <a:t/>
            </a:r>
            <a:br>
              <a:rPr lang="tr-TR" sz="2800" b="1" dirty="0" smtClean="0">
                <a:solidFill>
                  <a:srgbClr val="FF0000"/>
                </a:solidFill>
                <a:latin typeface="Arial Black" pitchFamily="34" charset="0"/>
              </a:rPr>
            </a:br>
            <a:r>
              <a:rPr lang="tr-TR" sz="2800" b="1" dirty="0" smtClean="0">
                <a:solidFill>
                  <a:srgbClr val="FF0000"/>
                </a:solidFill>
                <a:latin typeface="Arial Black" pitchFamily="34" charset="0"/>
              </a:rPr>
              <a:t>    SENDROMU VB. DURUMU OLANLAR         </a:t>
            </a:r>
            <a:br>
              <a:rPr lang="tr-TR" sz="2800" b="1" dirty="0" smtClean="0">
                <a:solidFill>
                  <a:srgbClr val="FF0000"/>
                </a:solidFill>
                <a:latin typeface="Arial Black" pitchFamily="34" charset="0"/>
              </a:rPr>
            </a:br>
            <a:r>
              <a:rPr lang="tr-TR" sz="2800" b="1" dirty="0" smtClean="0">
                <a:solidFill>
                  <a:srgbClr val="FF0000"/>
                </a:solidFill>
                <a:latin typeface="Arial Black" pitchFamily="34" charset="0"/>
              </a:rPr>
              <a:t/>
            </a:r>
            <a:br>
              <a:rPr lang="tr-TR" sz="2800" b="1" dirty="0" smtClean="0">
                <a:solidFill>
                  <a:srgbClr val="FF0000"/>
                </a:solidFill>
                <a:latin typeface="Arial Black" pitchFamily="34" charset="0"/>
              </a:rPr>
            </a:br>
            <a:r>
              <a:rPr lang="tr-TR" sz="2800" b="1" dirty="0" smtClean="0">
                <a:solidFill>
                  <a:srgbClr val="FF0000"/>
                </a:solidFill>
                <a:latin typeface="Arial Black" pitchFamily="34" charset="0"/>
              </a:rPr>
              <a:t>    RUHSAL BOZUKLUK GİBİ DURUMLAR </a:t>
            </a:r>
            <a:br>
              <a:rPr lang="tr-TR" sz="2800" b="1" dirty="0" smtClean="0">
                <a:solidFill>
                  <a:srgbClr val="FF0000"/>
                </a:solidFill>
                <a:latin typeface="Arial Black" pitchFamily="34" charset="0"/>
              </a:rPr>
            </a:br>
            <a:r>
              <a:rPr lang="tr-TR" sz="2800" b="1" dirty="0" smtClean="0">
                <a:solidFill>
                  <a:srgbClr val="FF0000"/>
                </a:solidFill>
                <a:latin typeface="Arial Black" pitchFamily="34" charset="0"/>
              </a:rPr>
              <a:t/>
            </a:r>
            <a:br>
              <a:rPr lang="tr-TR" sz="2800" b="1" dirty="0" smtClean="0">
                <a:solidFill>
                  <a:srgbClr val="FF0000"/>
                </a:solidFill>
                <a:latin typeface="Arial Black" pitchFamily="34" charset="0"/>
              </a:rPr>
            </a:br>
            <a:r>
              <a:rPr lang="tr-TR" sz="2800" b="1" dirty="0" smtClean="0">
                <a:solidFill>
                  <a:srgbClr val="FF0000"/>
                </a:solidFill>
                <a:latin typeface="Arial Black" pitchFamily="34" charset="0"/>
              </a:rPr>
              <a:t>    YAŞAYAN ÇOCUKLAR DA BU GRUBA </a:t>
            </a:r>
            <a:br>
              <a:rPr lang="tr-TR" sz="2800" b="1" dirty="0" smtClean="0">
                <a:solidFill>
                  <a:srgbClr val="FF0000"/>
                </a:solidFill>
                <a:latin typeface="Arial Black" pitchFamily="34" charset="0"/>
              </a:rPr>
            </a:br>
            <a:r>
              <a:rPr lang="tr-TR" sz="2800" b="1" dirty="0" smtClean="0">
                <a:solidFill>
                  <a:srgbClr val="FF0000"/>
                </a:solidFill>
                <a:latin typeface="Arial Black" pitchFamily="34" charset="0"/>
              </a:rPr>
              <a:t/>
            </a:r>
            <a:br>
              <a:rPr lang="tr-TR" sz="2800" b="1" dirty="0" smtClean="0">
                <a:solidFill>
                  <a:srgbClr val="FF0000"/>
                </a:solidFill>
                <a:latin typeface="Arial Black" pitchFamily="34" charset="0"/>
              </a:rPr>
            </a:br>
            <a:r>
              <a:rPr lang="tr-TR" sz="2800" b="1" dirty="0" smtClean="0">
                <a:solidFill>
                  <a:srgbClr val="FF0000"/>
                </a:solidFill>
                <a:latin typeface="Arial Black" pitchFamily="34" charset="0"/>
              </a:rPr>
              <a:t>    DAHİL EDİLEBİLİR.</a:t>
            </a:r>
            <a:endParaRPr lang="tr-TR" sz="2800" b="1" dirty="0">
              <a:solidFill>
                <a:srgbClr val="FF0000"/>
              </a:solidFill>
              <a:latin typeface="Arial Black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97634"/>
          </a:xfrm>
        </p:spPr>
        <p:txBody>
          <a:bodyPr>
            <a:normAutofit/>
          </a:bodyPr>
          <a:lstStyle/>
          <a:p>
            <a:r>
              <a:rPr lang="tr-TR" sz="6000" b="1" dirty="0" smtClean="0">
                <a:solidFill>
                  <a:srgbClr val="FF0000"/>
                </a:solidFill>
                <a:latin typeface="Arial Black" pitchFamily="34" charset="0"/>
              </a:rPr>
              <a:t>RİSK ALTINDA </a:t>
            </a:r>
            <a:br>
              <a:rPr lang="tr-TR" sz="6000" b="1" dirty="0" smtClean="0">
                <a:solidFill>
                  <a:srgbClr val="FF0000"/>
                </a:solidFill>
                <a:latin typeface="Arial Black" pitchFamily="34" charset="0"/>
              </a:rPr>
            </a:br>
            <a:r>
              <a:rPr lang="tr-TR" sz="6000" b="1" dirty="0" smtClean="0">
                <a:solidFill>
                  <a:srgbClr val="FF0000"/>
                </a:solidFill>
                <a:latin typeface="Arial Black" pitchFamily="34" charset="0"/>
              </a:rPr>
              <a:t>OLAN </a:t>
            </a:r>
            <a:br>
              <a:rPr lang="tr-TR" sz="6000" b="1" dirty="0" smtClean="0">
                <a:solidFill>
                  <a:srgbClr val="FF0000"/>
                </a:solidFill>
                <a:latin typeface="Arial Black" pitchFamily="34" charset="0"/>
              </a:rPr>
            </a:br>
            <a:r>
              <a:rPr lang="tr-TR" sz="6000" b="1" dirty="0" smtClean="0">
                <a:solidFill>
                  <a:srgbClr val="FF0000"/>
                </a:solidFill>
                <a:latin typeface="Arial Black" pitchFamily="34" charset="0"/>
              </a:rPr>
              <a:t>ÇOCUKLARIN </a:t>
            </a:r>
            <a:br>
              <a:rPr lang="tr-TR" sz="6000" b="1" dirty="0" smtClean="0">
                <a:solidFill>
                  <a:srgbClr val="FF0000"/>
                </a:solidFill>
                <a:latin typeface="Arial Black" pitchFamily="34" charset="0"/>
              </a:rPr>
            </a:br>
            <a:r>
              <a:rPr lang="tr-TR" sz="6000" b="1" dirty="0" smtClean="0">
                <a:solidFill>
                  <a:srgbClr val="FF0000"/>
                </a:solidFill>
                <a:latin typeface="Arial Black" pitchFamily="34" charset="0"/>
              </a:rPr>
              <a:t>SERGİLEDİKLERİ</a:t>
            </a:r>
            <a:br>
              <a:rPr lang="tr-TR" sz="6000" b="1" dirty="0" smtClean="0">
                <a:solidFill>
                  <a:srgbClr val="FF0000"/>
                </a:solidFill>
                <a:latin typeface="Arial Black" pitchFamily="34" charset="0"/>
              </a:rPr>
            </a:br>
            <a:r>
              <a:rPr lang="tr-TR" sz="6000" b="1" dirty="0" smtClean="0">
                <a:solidFill>
                  <a:srgbClr val="FF0000"/>
                </a:solidFill>
                <a:latin typeface="Arial Black" pitchFamily="34" charset="0"/>
              </a:rPr>
              <a:t>DAVRANIŞLAR.</a:t>
            </a:r>
            <a:endParaRPr lang="tr-TR" sz="6000" b="1" dirty="0">
              <a:solidFill>
                <a:srgbClr val="FF0000"/>
              </a:solidFill>
              <a:latin typeface="Arial Black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97634"/>
          </a:xfrm>
        </p:spPr>
        <p:txBody>
          <a:bodyPr>
            <a:normAutofit/>
          </a:bodyPr>
          <a:lstStyle/>
          <a:p>
            <a:pPr algn="l"/>
            <a:r>
              <a:rPr lang="tr-TR" sz="3600" dirty="0" smtClean="0">
                <a:solidFill>
                  <a:srgbClr val="FF0000"/>
                </a:solidFill>
                <a:latin typeface="Arial Black" pitchFamily="34" charset="0"/>
              </a:rPr>
              <a:t># OKULDAN KAÇMA</a:t>
            </a:r>
            <a:br>
              <a:rPr lang="tr-TR" sz="3600" dirty="0" smtClean="0">
                <a:solidFill>
                  <a:srgbClr val="FF0000"/>
                </a:solidFill>
                <a:latin typeface="Arial Black" pitchFamily="34" charset="0"/>
              </a:rPr>
            </a:br>
            <a:r>
              <a:rPr lang="tr-TR" sz="3600" dirty="0" smtClean="0">
                <a:solidFill>
                  <a:srgbClr val="FF0000"/>
                </a:solidFill>
                <a:latin typeface="Arial Black" pitchFamily="34" charset="0"/>
              </a:rPr>
              <a:t># MADDE KULLANMA</a:t>
            </a:r>
            <a:br>
              <a:rPr lang="tr-TR" sz="3600" dirty="0" smtClean="0">
                <a:solidFill>
                  <a:srgbClr val="FF0000"/>
                </a:solidFill>
                <a:latin typeface="Arial Black" pitchFamily="34" charset="0"/>
              </a:rPr>
            </a:br>
            <a:r>
              <a:rPr lang="tr-TR" sz="3600" dirty="0" smtClean="0">
                <a:solidFill>
                  <a:srgbClr val="FF0000"/>
                </a:solidFill>
                <a:latin typeface="Arial Black" pitchFamily="34" charset="0"/>
              </a:rPr>
              <a:t># SUÇ İŞLEME EĞİLİMİ</a:t>
            </a:r>
            <a:br>
              <a:rPr lang="tr-TR" sz="3600" dirty="0" smtClean="0">
                <a:solidFill>
                  <a:srgbClr val="FF0000"/>
                </a:solidFill>
                <a:latin typeface="Arial Black" pitchFamily="34" charset="0"/>
              </a:rPr>
            </a:br>
            <a:r>
              <a:rPr lang="tr-TR" sz="3600" dirty="0" smtClean="0">
                <a:solidFill>
                  <a:srgbClr val="FF0000"/>
                </a:solidFill>
                <a:latin typeface="Arial Black" pitchFamily="34" charset="0"/>
              </a:rPr>
              <a:t># ŞİDDET EĞİLİMİ</a:t>
            </a:r>
            <a:br>
              <a:rPr lang="tr-TR" sz="3600" dirty="0" smtClean="0">
                <a:solidFill>
                  <a:srgbClr val="FF0000"/>
                </a:solidFill>
                <a:latin typeface="Arial Black" pitchFamily="34" charset="0"/>
              </a:rPr>
            </a:br>
            <a:r>
              <a:rPr lang="tr-TR" sz="3600" dirty="0" smtClean="0">
                <a:solidFill>
                  <a:srgbClr val="FF0000"/>
                </a:solidFill>
                <a:latin typeface="Arial Black" pitchFamily="34" charset="0"/>
              </a:rPr>
              <a:t># SOKAKTA ÇALIŞMA</a:t>
            </a:r>
            <a:br>
              <a:rPr lang="tr-TR" sz="3600" dirty="0" smtClean="0">
                <a:solidFill>
                  <a:srgbClr val="FF0000"/>
                </a:solidFill>
                <a:latin typeface="Arial Black" pitchFamily="34" charset="0"/>
              </a:rPr>
            </a:br>
            <a:r>
              <a:rPr lang="tr-TR" sz="3600" dirty="0" smtClean="0">
                <a:solidFill>
                  <a:srgbClr val="FF0000"/>
                </a:solidFill>
                <a:latin typeface="Arial Black" pitchFamily="34" charset="0"/>
              </a:rPr>
              <a:t># EVDEN KAÇMA </a:t>
            </a:r>
            <a:br>
              <a:rPr lang="tr-TR" sz="3600" dirty="0" smtClean="0">
                <a:solidFill>
                  <a:srgbClr val="FF0000"/>
                </a:solidFill>
                <a:latin typeface="Arial Black" pitchFamily="34" charset="0"/>
              </a:rPr>
            </a:br>
            <a:r>
              <a:rPr lang="tr-TR" sz="3600" dirty="0" smtClean="0">
                <a:solidFill>
                  <a:srgbClr val="FF0000"/>
                </a:solidFill>
                <a:latin typeface="Arial Black" pitchFamily="34" charset="0"/>
              </a:rPr>
              <a:t># KENDİNE ZARAR VERME </a:t>
            </a:r>
            <a:br>
              <a:rPr lang="tr-TR" sz="3600" dirty="0" smtClean="0">
                <a:solidFill>
                  <a:srgbClr val="FF0000"/>
                </a:solidFill>
                <a:latin typeface="Arial Black" pitchFamily="34" charset="0"/>
              </a:rPr>
            </a:br>
            <a:r>
              <a:rPr lang="tr-TR" sz="3600" dirty="0" smtClean="0">
                <a:solidFill>
                  <a:srgbClr val="FF0000"/>
                </a:solidFill>
                <a:latin typeface="Arial Black" pitchFamily="34" charset="0"/>
              </a:rPr>
              <a:t># CİNSELLİK</a:t>
            </a:r>
            <a:endParaRPr lang="tr-TR" sz="3600" dirty="0">
              <a:solidFill>
                <a:srgbClr val="FF0000"/>
              </a:solidFill>
              <a:latin typeface="Arial Black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69072"/>
          </a:xfrm>
        </p:spPr>
        <p:txBody>
          <a:bodyPr>
            <a:normAutofit/>
          </a:bodyPr>
          <a:lstStyle/>
          <a:p>
            <a:r>
              <a:rPr lang="tr-TR" sz="6000" b="1" dirty="0" smtClean="0">
                <a:solidFill>
                  <a:srgbClr val="FF0000"/>
                </a:solidFill>
                <a:latin typeface="Algerian" pitchFamily="82" charset="0"/>
              </a:rPr>
              <a:t>YOL  AÇAN</a:t>
            </a:r>
            <a:br>
              <a:rPr lang="tr-TR" sz="6000" b="1" dirty="0" smtClean="0">
                <a:solidFill>
                  <a:srgbClr val="FF0000"/>
                </a:solidFill>
                <a:latin typeface="Algerian" pitchFamily="82" charset="0"/>
              </a:rPr>
            </a:br>
            <a:r>
              <a:rPr lang="tr-TR" sz="6000" b="1" dirty="0" smtClean="0">
                <a:solidFill>
                  <a:srgbClr val="FF0000"/>
                </a:solidFill>
                <a:latin typeface="Algerian" pitchFamily="82" charset="0"/>
              </a:rPr>
              <a:t/>
            </a:r>
            <a:br>
              <a:rPr lang="tr-TR" sz="6000" b="1" dirty="0" smtClean="0">
                <a:solidFill>
                  <a:srgbClr val="FF0000"/>
                </a:solidFill>
                <a:latin typeface="Algerian" pitchFamily="82" charset="0"/>
              </a:rPr>
            </a:br>
            <a:r>
              <a:rPr lang="tr-TR" sz="6000" b="1" dirty="0" smtClean="0">
                <a:solidFill>
                  <a:srgbClr val="FF0000"/>
                </a:solidFill>
                <a:latin typeface="Algerian" pitchFamily="82" charset="0"/>
              </a:rPr>
              <a:t> ETKENLER</a:t>
            </a:r>
            <a:endParaRPr lang="tr-TR" sz="6000" b="1" dirty="0">
              <a:solidFill>
                <a:srgbClr val="FF0000"/>
              </a:solidFill>
              <a:latin typeface="Algerian" pitchFamily="82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178</TotalTime>
  <Words>101</Words>
  <Application>Microsoft Office PowerPoint</Application>
  <PresentationFormat>Ekran Gösterisi (4:3)</PresentationFormat>
  <Paragraphs>25</Paragraphs>
  <Slides>21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7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21</vt:i4>
      </vt:variant>
    </vt:vector>
  </HeadingPairs>
  <TitlesOfParts>
    <vt:vector size="29" baseType="lpstr">
      <vt:lpstr>Algerian</vt:lpstr>
      <vt:lpstr>Arial</vt:lpstr>
      <vt:lpstr>Arial Black</vt:lpstr>
      <vt:lpstr>Arial Rounded MT Bold</vt:lpstr>
      <vt:lpstr>Bahnschrift Condensed</vt:lpstr>
      <vt:lpstr>Calibri</vt:lpstr>
      <vt:lpstr>Comic Sans MS</vt:lpstr>
      <vt:lpstr>Ofis Teması</vt:lpstr>
      <vt:lpstr>KULP İLÇE MİLLİ EĞİTİM MÜDÜRLÜĞÜ  2020-2021 EĞİTİM ÖĞRETİM YILI DKAB ÖĞRETMENLERİ GELİŞİM PROGRAMI (DÖGEP) MART AYI ETKİNLİĞİ  </vt:lpstr>
      <vt:lpstr>REHBERLİK NE DEMEKTİR       </vt:lpstr>
      <vt:lpstr>REHBERLİK;  Bireylerin kişisel özelliklerinin farkında olmasını   sağlayarak belirlenen gerçekçi hedeflere ulaşmasında  istekli  kılmak, yol göstermek ve mücadele etmeye   kararlı kılmaktır.  </vt:lpstr>
      <vt:lpstr>             RİSK ALTINDAKİ VE DEZAVANTAJLI                                                      ÇOCUK KİMDİR?                  </vt:lpstr>
      <vt:lpstr>   1. SOKAK ÇOCUKLARI     2. SUÇA İTİLEN ÇOCUKLAR     3. ÇALIŞAN ÇOCUKLAR     4. İSTİSMARA UĞRAMIŞ ÇOCUKLAR     5. MÜLTECİ ÇOCUKLAR</vt:lpstr>
      <vt:lpstr>    6. DAVRANIŞ BOZUKLUĞU, DİKKAT       EKSİKLİĞİ VE HİPERAKTİVİTE       SENDROMU VB. DURUMU OLANLAR               RUHSAL BOZUKLUK GİBİ DURUMLAR       YAŞAYAN ÇOCUKLAR DA BU GRUBA       DAHİL EDİLEBİLİR.</vt:lpstr>
      <vt:lpstr>RİSK ALTINDA  OLAN  ÇOCUKLARIN  SERGİLEDİKLERİ DAVRANIŞLAR.</vt:lpstr>
      <vt:lpstr># OKULDAN KAÇMA # MADDE KULLANMA # SUÇ İŞLEME EĞİLİMİ # ŞİDDET EĞİLİMİ # SOKAKTA ÇALIŞMA # EVDEN KAÇMA  # KENDİNE ZARAR VERME  # CİNSELLİK</vt:lpstr>
      <vt:lpstr>YOL  AÇAN   ETKENLER</vt:lpstr>
      <vt:lpstr>1. GENETİK ETKENLER 2. ÇEVRESEL ETKENLER 3. SOSYO-KÜLTÜREL ETKENLER 4. PSİKOLOJİK ETKENLER 5. GÖÇ, AFET VB. </vt:lpstr>
      <vt:lpstr>    BİZE   DÜŞEN    GÖREV    NEDİR?    </vt:lpstr>
      <vt:lpstr>ÖĞRENCİYİ VE  BAŞTA AİLE  OLMAK ÜZERE  YAŞAM ORTAMINI  İYİ TANIMAK.</vt:lpstr>
      <vt:lpstr>       TÜRÜ VE GEREKÇESİ  NE OLURSA OLSUN  ŞİDDETE ASLA   TOLERANS   GÖSTERMEMEK.       </vt:lpstr>
      <vt:lpstr>GEREKEN DURUMLARDA OKUL İDARESİ VE İLGİLİ KURULUŞLARI BİLGİLENDİRMEK.</vt:lpstr>
      <vt:lpstr>UYULMASI GEREKEN  KURALLARI  ÖĞRENCİLERLE BERABER HAZIRLAMAK.        </vt:lpstr>
      <vt:lpstr>ÖĞRENCİLERİN SORUNLARINI DİNLEMEK-SORMAK VE ÇÖZÜM ÜRETMEK İÇİN ÇALIŞMAK.</vt:lpstr>
      <vt:lpstr>ÖĞRENCİLERE MODEL-ÖRNEK OLMAK. </vt:lpstr>
      <vt:lpstr>ÖĞRENCİLERE DAVRANIŞLARI HAKKINDA BİLGİ VERMEK. DÖNÜT-DÜZELTME YAPMAK </vt:lpstr>
      <vt:lpstr>VELİLERLE İLETİŞİM HALİNDE OLMAK. İŞBİRLİĞİ YAPMAK.</vt:lpstr>
      <vt:lpstr>ÖĞRENCİLERİN BAŞARILI OLABİLECEĞİ ALANLAR BULMAK. POTANSİYELLERİNİ ORTAYA ÇIKARMAYA ÇALIŞMAK.</vt:lpstr>
      <vt:lpstr>HAZIRLAYAN:  İDRİS KAHRAMAN   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KULP İLÇE MİLLİ EĞİTİM MÜDÜRLÜĞÜ  2019-2020 EĞİTİM ÖĞRETİM YILI DKAB ÖĞRETMENLERİ GELİŞİM PROGRAMI (DÖGEP) MART AYI ETKİNLİĞİ</dc:title>
  <dc:creator>Windows Kullanıcısı</dc:creator>
  <cp:lastModifiedBy>ADEM</cp:lastModifiedBy>
  <cp:revision>24</cp:revision>
  <dcterms:created xsi:type="dcterms:W3CDTF">2020-02-15T18:57:50Z</dcterms:created>
  <dcterms:modified xsi:type="dcterms:W3CDTF">2021-03-25T11:21:46Z</dcterms:modified>
</cp:coreProperties>
</file>