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7" r:id="rId22"/>
    <p:sldId id="290" r:id="rId23"/>
    <p:sldId id="291" r:id="rId24"/>
    <p:sldId id="293" r:id="rId25"/>
    <p:sldId id="294" r:id="rId26"/>
    <p:sldId id="295" r:id="rId27"/>
    <p:sldId id="296" r:id="rId28"/>
    <p:sldId id="297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7375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5421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9064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483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81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0575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109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8111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012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493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8263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1576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EAC25-C41B-46B4-9298-EE4C0F0B35E9}" type="datetimeFigureOut">
              <a:rPr lang="tr-TR" smtClean="0"/>
              <a:pPr/>
              <a:t>05.01.2022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E0192-E053-4349-9610-FAEBF3A0CC3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481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564903"/>
            <a:ext cx="7272808" cy="3793053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İNSANLARLA İLETİŞİMİ, SOSYAL İLİŞKİLERİ,EĞİTİMDEKİ TEMEL İLKE VE METODLARI İLE YÖNETİM ANLAYIŞI VE UYGULAMALARI</a:t>
            </a:r>
          </a:p>
          <a:p>
            <a:r>
              <a:rPr lang="tr-TR" b="1" dirty="0">
                <a:solidFill>
                  <a:schemeClr val="tx1"/>
                </a:solidFill>
              </a:rPr>
              <a:t> </a:t>
            </a:r>
          </a:p>
          <a:p>
            <a:r>
              <a:rPr lang="tr-TR" sz="2000" b="1" dirty="0">
                <a:solidFill>
                  <a:schemeClr val="tx1"/>
                </a:solidFill>
              </a:rPr>
              <a:t>ZEYREK İHO - BAYIR İHO - ATATÜRK İHO</a:t>
            </a:r>
          </a:p>
          <a:p>
            <a:r>
              <a:rPr lang="tr-TR" sz="2000" b="1">
                <a:solidFill>
                  <a:schemeClr val="tx1"/>
                </a:solidFill>
              </a:rPr>
              <a:t>OCAK-2022</a:t>
            </a:r>
            <a:endParaRPr lang="tr-TR" sz="2000" b="1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683948C4-25BE-411B-B79A-4A915BD50488}"/>
              </a:ext>
            </a:extLst>
          </p:cNvPr>
          <p:cNvSpPr txBox="1"/>
          <p:nvPr/>
        </p:nvSpPr>
        <p:spPr>
          <a:xfrm>
            <a:off x="1115616" y="799482"/>
            <a:ext cx="7704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3200" dirty="0"/>
              <a:t>PEYGAMBERİMİZ HZ MUHAMMED (</a:t>
            </a:r>
            <a:r>
              <a:rPr lang="tr-TR" sz="3200" dirty="0" err="1"/>
              <a:t>s.a.v</a:t>
            </a:r>
            <a:r>
              <a:rPr lang="tr-TR" sz="3200" dirty="0"/>
              <a:t>)’ İN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800" b="1" dirty="0"/>
              <a:t>NEDEN TEMSİL METODU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8208912" cy="5085184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>
                <a:solidFill>
                  <a:schemeClr val="tx1"/>
                </a:solidFill>
              </a:rPr>
              <a:t>Sünnetten Misaller</a:t>
            </a:r>
          </a:p>
          <a:p>
            <a:pPr algn="just">
              <a:buFontTx/>
              <a:buChar char="-"/>
            </a:pPr>
            <a:r>
              <a:rPr lang="tr-TR" sz="2800" dirty="0">
                <a:solidFill>
                  <a:schemeClr val="tx1"/>
                </a:solidFill>
              </a:rPr>
              <a:t>Efendimiz, Allah’ın kendisiyle gönderdiği </a:t>
            </a:r>
            <a:r>
              <a:rPr lang="tr-TR" sz="2800" b="1" dirty="0">
                <a:solidFill>
                  <a:schemeClr val="tx1"/>
                </a:solidFill>
              </a:rPr>
              <a:t>hidayet</a:t>
            </a:r>
            <a:r>
              <a:rPr lang="tr-TR" sz="2800" dirty="0">
                <a:solidFill>
                  <a:schemeClr val="tx1"/>
                </a:solidFill>
              </a:rPr>
              <a:t> ve </a:t>
            </a:r>
            <a:r>
              <a:rPr lang="tr-TR" sz="2800" b="1" dirty="0">
                <a:solidFill>
                  <a:schemeClr val="tx1"/>
                </a:solidFill>
              </a:rPr>
              <a:t>ilmi</a:t>
            </a:r>
            <a:r>
              <a:rPr lang="tr-TR" sz="2800" dirty="0">
                <a:solidFill>
                  <a:schemeClr val="tx1"/>
                </a:solidFill>
              </a:rPr>
              <a:t> yeryüzüne </a:t>
            </a:r>
            <a:r>
              <a:rPr lang="tr-TR" sz="2800" b="1" dirty="0">
                <a:solidFill>
                  <a:schemeClr val="tx1"/>
                </a:solidFill>
              </a:rPr>
              <a:t>bol yağan yağmura</a:t>
            </a:r>
            <a:r>
              <a:rPr lang="tr-TR" sz="2800" dirty="0">
                <a:solidFill>
                  <a:schemeClr val="tx1"/>
                </a:solidFill>
              </a:rPr>
              <a:t> benzetmiştir. </a:t>
            </a:r>
          </a:p>
          <a:p>
            <a:pPr algn="just">
              <a:buFontTx/>
              <a:buChar char="-"/>
            </a:pPr>
            <a:r>
              <a:rPr lang="tr-TR" sz="2800" dirty="0">
                <a:solidFill>
                  <a:schemeClr val="tx1"/>
                </a:solidFill>
              </a:rPr>
              <a:t> Kuran okuyan mümini portakala (kokusu ve tadıyla)</a:t>
            </a:r>
          </a:p>
          <a:p>
            <a:pPr algn="just">
              <a:buFontTx/>
              <a:buChar char="-"/>
            </a:pPr>
            <a:r>
              <a:rPr lang="tr-TR" sz="2800" dirty="0">
                <a:solidFill>
                  <a:schemeClr val="tx1"/>
                </a:solidFill>
              </a:rPr>
              <a:t> Kuran okumayan mümini hurmaya (kokusuz ama tatlı)</a:t>
            </a:r>
          </a:p>
          <a:p>
            <a:pPr algn="just">
              <a:buFontTx/>
              <a:buChar char="-"/>
            </a:pPr>
            <a:r>
              <a:rPr lang="tr-TR" sz="2800" dirty="0">
                <a:solidFill>
                  <a:schemeClr val="tx1"/>
                </a:solidFill>
              </a:rPr>
              <a:t> Kuran okuyan münafığı fesleğene (kokusu güzel tadı acı)</a:t>
            </a:r>
          </a:p>
          <a:p>
            <a:pPr algn="just">
              <a:buFontTx/>
              <a:buChar char="-"/>
            </a:pPr>
            <a:r>
              <a:rPr lang="tr-TR" sz="2800" dirty="0">
                <a:solidFill>
                  <a:schemeClr val="tx1"/>
                </a:solidFill>
              </a:rPr>
              <a:t> Kur’an okumayan münafığı ise Ebu Cehil karpuzuna (kokusuz ve acı) benzetmiştir. 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4286280"/>
          </a:xfrm>
        </p:spPr>
        <p:txBody>
          <a:bodyPr>
            <a:normAutofit/>
          </a:bodyPr>
          <a:lstStyle/>
          <a:p>
            <a:r>
              <a:rPr lang="tr-TR" sz="6000" b="1" dirty="0">
                <a:solidFill>
                  <a:schemeClr val="tx1"/>
                </a:solidFill>
              </a:rPr>
              <a:t>PEYGAMBERİMİZİN EĞİTİM İLKELERİ</a:t>
            </a:r>
            <a:endParaRPr lang="tr-TR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000" b="1" dirty="0"/>
              <a:t>1. Kolaylaştırıp Zorlaştırmamak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929090"/>
          </a:xfrm>
        </p:spPr>
        <p:txBody>
          <a:bodyPr>
            <a:noAutofit/>
          </a:bodyPr>
          <a:lstStyle/>
          <a:p>
            <a:pPr algn="just"/>
            <a:r>
              <a:rPr lang="tr-TR" sz="3600" dirty="0">
                <a:solidFill>
                  <a:schemeClr val="tx1"/>
                </a:solidFill>
              </a:rPr>
              <a:t>”Allah Teala beni </a:t>
            </a:r>
            <a:r>
              <a:rPr lang="tr-TR" sz="3600" b="1" dirty="0">
                <a:solidFill>
                  <a:schemeClr val="tx1"/>
                </a:solidFill>
              </a:rPr>
              <a:t>zorlaştırıcı</a:t>
            </a:r>
            <a:r>
              <a:rPr lang="tr-TR" sz="3600" dirty="0">
                <a:solidFill>
                  <a:schemeClr val="tx1"/>
                </a:solidFill>
              </a:rPr>
              <a:t> ve </a:t>
            </a:r>
            <a:r>
              <a:rPr lang="tr-TR" sz="3600" b="1" dirty="0">
                <a:solidFill>
                  <a:schemeClr val="tx1"/>
                </a:solidFill>
              </a:rPr>
              <a:t>şaşırtıcı</a:t>
            </a:r>
            <a:r>
              <a:rPr lang="tr-TR" sz="3600" dirty="0">
                <a:solidFill>
                  <a:schemeClr val="tx1"/>
                </a:solidFill>
              </a:rPr>
              <a:t> olarak </a:t>
            </a:r>
            <a:r>
              <a:rPr lang="tr-TR" sz="3600" b="1" dirty="0">
                <a:solidFill>
                  <a:schemeClr val="tx1"/>
                </a:solidFill>
              </a:rPr>
              <a:t>değil</a:t>
            </a:r>
            <a:r>
              <a:rPr lang="tr-TR" sz="3600" dirty="0">
                <a:solidFill>
                  <a:schemeClr val="tx1"/>
                </a:solidFill>
              </a:rPr>
              <a:t>, </a:t>
            </a:r>
            <a:r>
              <a:rPr lang="tr-TR" sz="3600" b="1" dirty="0">
                <a:solidFill>
                  <a:schemeClr val="tx1"/>
                </a:solidFill>
              </a:rPr>
              <a:t>öğretici</a:t>
            </a:r>
            <a:r>
              <a:rPr lang="tr-TR" sz="3600" dirty="0">
                <a:solidFill>
                  <a:schemeClr val="tx1"/>
                </a:solidFill>
              </a:rPr>
              <a:t> ve </a:t>
            </a:r>
            <a:r>
              <a:rPr lang="tr-TR" sz="3600" b="1" dirty="0">
                <a:solidFill>
                  <a:schemeClr val="tx1"/>
                </a:solidFill>
              </a:rPr>
              <a:t>kolaylaştırıcı</a:t>
            </a:r>
            <a:r>
              <a:rPr lang="tr-TR" sz="3600" dirty="0">
                <a:solidFill>
                  <a:schemeClr val="tx1"/>
                </a:solidFill>
              </a:rPr>
              <a:t> olarak gönderdi.” “Müjdeleyin, nefret ettirmeyin, kolaylaştırın, zorlaştırmayın.”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200" b="1" dirty="0"/>
              <a:t>2. Şefkat ve Sevgiyle Muamele Etmek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7016824" cy="4143404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Gönüllere girmenin en kestirme yoludur.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   Muhatabın </a:t>
            </a:r>
            <a:r>
              <a:rPr lang="tr-TR">
                <a:solidFill>
                  <a:schemeClr val="tx1"/>
                </a:solidFill>
              </a:rPr>
              <a:t>eğitim kurumuna ısınmasını </a:t>
            </a:r>
            <a:r>
              <a:rPr lang="tr-TR" dirty="0">
                <a:solidFill>
                  <a:schemeClr val="tx1"/>
                </a:solidFill>
              </a:rPr>
              <a:t>sağlar ve bu sayede de yönlendirilmesi kolaylaşır.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   Kişi sevdiğini modeller.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   Sevgi ve korkunun dengeli olması gerekir. Birinin ağır basması halinde, ferdin psikolojik hayatında tesirini hemen gösterecektir.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3. İtidalli Olmak, Usandırmamak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7016824" cy="4653136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   Dersin </a:t>
            </a:r>
            <a:r>
              <a:rPr lang="tr-TR" b="1" dirty="0">
                <a:solidFill>
                  <a:schemeClr val="tx1"/>
                </a:solidFill>
              </a:rPr>
              <a:t>muhtevası</a:t>
            </a:r>
            <a:r>
              <a:rPr lang="tr-TR" dirty="0">
                <a:solidFill>
                  <a:schemeClr val="tx1"/>
                </a:solidFill>
              </a:rPr>
              <a:t> ve </a:t>
            </a:r>
            <a:r>
              <a:rPr lang="tr-TR" b="1" dirty="0">
                <a:solidFill>
                  <a:schemeClr val="tx1"/>
                </a:solidFill>
              </a:rPr>
              <a:t>işleniş tarzı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itidal</a:t>
            </a:r>
            <a:r>
              <a:rPr lang="tr-TR" dirty="0">
                <a:solidFill>
                  <a:schemeClr val="tx1"/>
                </a:solidFill>
              </a:rPr>
              <a:t> üzere, talebeyi </a:t>
            </a:r>
            <a:r>
              <a:rPr lang="tr-TR" b="1" dirty="0">
                <a:solidFill>
                  <a:schemeClr val="tx1"/>
                </a:solidFill>
              </a:rPr>
              <a:t>usandırmayacak</a:t>
            </a:r>
            <a:r>
              <a:rPr lang="tr-TR" dirty="0">
                <a:solidFill>
                  <a:schemeClr val="tx1"/>
                </a:solidFill>
              </a:rPr>
              <a:t>, sürekli </a:t>
            </a:r>
            <a:r>
              <a:rPr lang="tr-TR" b="1" dirty="0">
                <a:solidFill>
                  <a:schemeClr val="tx1"/>
                </a:solidFill>
              </a:rPr>
              <a:t>canlı tutacak tarzda</a:t>
            </a:r>
            <a:r>
              <a:rPr lang="tr-TR" dirty="0">
                <a:solidFill>
                  <a:schemeClr val="tx1"/>
                </a:solidFill>
              </a:rPr>
              <a:t> olmalıdır.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   Bir işten yorulunca başka bir işle dinlenmeli.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   Nasıl olsa dinliyorlar mantığına kapılarak muhatap nefret ettirilmemeli.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Muhatabın seviyesini aşacak konulara girme hususunda itidal elden bırakılmamalı.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Ders aralarında </a:t>
            </a:r>
            <a:r>
              <a:rPr lang="tr-TR" b="1" dirty="0">
                <a:solidFill>
                  <a:schemeClr val="tx1"/>
                </a:solidFill>
              </a:rPr>
              <a:t>hikaye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espri</a:t>
            </a:r>
            <a:r>
              <a:rPr lang="tr-TR" dirty="0">
                <a:solidFill>
                  <a:schemeClr val="tx1"/>
                </a:solidFill>
              </a:rPr>
              <a:t> gibi unsurlar Kullanılmalı.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800" b="1" dirty="0"/>
              <a:t>4. Tedrici Olarak Yaklaşmak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7772400" cy="4653136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sz="2800" dirty="0">
                <a:solidFill>
                  <a:schemeClr val="tx1"/>
                </a:solidFill>
              </a:rPr>
              <a:t>Eğitimde </a:t>
            </a:r>
            <a:r>
              <a:rPr lang="tr-TR" sz="2800" b="1" dirty="0">
                <a:solidFill>
                  <a:schemeClr val="tx1"/>
                </a:solidFill>
              </a:rPr>
              <a:t>aceleciliğin</a:t>
            </a:r>
            <a:r>
              <a:rPr lang="tr-TR" sz="2800" dirty="0">
                <a:solidFill>
                  <a:schemeClr val="tx1"/>
                </a:solidFill>
              </a:rPr>
              <a:t> yeri yoktur.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 Eğitimde; </a:t>
            </a:r>
            <a:r>
              <a:rPr lang="tr-TR" sz="2800" b="1" dirty="0">
                <a:solidFill>
                  <a:schemeClr val="tx1"/>
                </a:solidFill>
              </a:rPr>
              <a:t>sabır</a:t>
            </a:r>
            <a:r>
              <a:rPr lang="tr-TR" sz="2800" dirty="0">
                <a:solidFill>
                  <a:schemeClr val="tx1"/>
                </a:solidFill>
              </a:rPr>
              <a:t>, </a:t>
            </a:r>
            <a:r>
              <a:rPr lang="tr-TR" sz="2800" b="1" dirty="0">
                <a:solidFill>
                  <a:schemeClr val="tx1"/>
                </a:solidFill>
              </a:rPr>
              <a:t>kararlılık</a:t>
            </a:r>
            <a:r>
              <a:rPr lang="tr-TR" sz="2800" dirty="0">
                <a:solidFill>
                  <a:schemeClr val="tx1"/>
                </a:solidFill>
              </a:rPr>
              <a:t> ve bıktırmayan </a:t>
            </a:r>
            <a:r>
              <a:rPr lang="tr-TR" sz="2800" b="1" dirty="0">
                <a:solidFill>
                  <a:schemeClr val="tx1"/>
                </a:solidFill>
              </a:rPr>
              <a:t>tekrara</a:t>
            </a:r>
            <a:r>
              <a:rPr lang="tr-TR" sz="2800" dirty="0">
                <a:solidFill>
                  <a:schemeClr val="tx1"/>
                </a:solidFill>
              </a:rPr>
              <a:t> ihtiyaç vardır.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 Tedriciliğin başlangıcı </a:t>
            </a:r>
            <a:r>
              <a:rPr lang="tr-TR" sz="2800" b="1" dirty="0">
                <a:solidFill>
                  <a:schemeClr val="tx1"/>
                </a:solidFill>
              </a:rPr>
              <a:t>hazır bulunuşluluk</a:t>
            </a:r>
            <a:r>
              <a:rPr lang="tr-TR" sz="2800" dirty="0">
                <a:solidFill>
                  <a:schemeClr val="tx1"/>
                </a:solidFill>
              </a:rPr>
              <a:t> düzeyi olmalı.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 İnsanın yaradılışında, </a:t>
            </a:r>
            <a:r>
              <a:rPr lang="tr-TR" sz="2800" dirty="0" err="1">
                <a:solidFill>
                  <a:schemeClr val="tx1"/>
                </a:solidFill>
              </a:rPr>
              <a:t>Kur’anın</a:t>
            </a:r>
            <a:r>
              <a:rPr lang="tr-TR" sz="2800" dirty="0">
                <a:solidFill>
                  <a:schemeClr val="tx1"/>
                </a:solidFill>
              </a:rPr>
              <a:t> indirilişinde… </a:t>
            </a:r>
            <a:r>
              <a:rPr lang="tr-TR" sz="2800" dirty="0" err="1">
                <a:solidFill>
                  <a:schemeClr val="tx1"/>
                </a:solidFill>
              </a:rPr>
              <a:t>tedricilik</a:t>
            </a:r>
            <a:r>
              <a:rPr lang="tr-TR" sz="2800" dirty="0">
                <a:solidFill>
                  <a:schemeClr val="tx1"/>
                </a:solidFill>
              </a:rPr>
              <a:t> söz konusudur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 err="1">
                <a:solidFill>
                  <a:schemeClr val="tx1"/>
                </a:solidFill>
              </a:rPr>
              <a:t>Tedricilik</a:t>
            </a:r>
            <a:r>
              <a:rPr lang="tr-TR" sz="2800" dirty="0">
                <a:solidFill>
                  <a:schemeClr val="tx1"/>
                </a:solidFill>
              </a:rPr>
              <a:t> gruba da bireye de uygulanabilir.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Grubun  tedrici olarak tekamülü gözetilmeli.</a:t>
            </a:r>
          </a:p>
          <a:p>
            <a:pPr algn="just"/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5. Ferdi Farklılıklara Dikkat Etmek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92909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 “ Ey </a:t>
            </a:r>
            <a:r>
              <a:rPr lang="tr-TR" sz="2800" dirty="0" err="1">
                <a:solidFill>
                  <a:schemeClr val="tx1"/>
                </a:solidFill>
              </a:rPr>
              <a:t>İbn</a:t>
            </a:r>
            <a:r>
              <a:rPr lang="tr-TR" sz="2800" dirty="0">
                <a:solidFill>
                  <a:schemeClr val="tx1"/>
                </a:solidFill>
              </a:rPr>
              <a:t>-i Abbas, insanlara akıllarının almayacağı söz söyleme. Zira böyle yapman fitneye düşmelerine sebep olur.”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 Her </a:t>
            </a:r>
            <a:r>
              <a:rPr lang="tr-TR" sz="2800" b="1" dirty="0">
                <a:solidFill>
                  <a:schemeClr val="tx1"/>
                </a:solidFill>
              </a:rPr>
              <a:t>bireyin yaşına</a:t>
            </a:r>
            <a:r>
              <a:rPr lang="tr-TR" sz="2800" dirty="0">
                <a:solidFill>
                  <a:schemeClr val="tx1"/>
                </a:solidFill>
              </a:rPr>
              <a:t>, </a:t>
            </a:r>
            <a:r>
              <a:rPr lang="tr-TR" sz="2800" b="1" dirty="0">
                <a:solidFill>
                  <a:schemeClr val="tx1"/>
                </a:solidFill>
              </a:rPr>
              <a:t>ihtiyacına</a:t>
            </a:r>
            <a:r>
              <a:rPr lang="tr-TR" sz="2800" dirty="0">
                <a:solidFill>
                  <a:schemeClr val="tx1"/>
                </a:solidFill>
              </a:rPr>
              <a:t> ve </a:t>
            </a:r>
            <a:r>
              <a:rPr lang="tr-TR" sz="2800" b="1" dirty="0">
                <a:solidFill>
                  <a:schemeClr val="tx1"/>
                </a:solidFill>
              </a:rPr>
              <a:t>durumuna</a:t>
            </a:r>
            <a:r>
              <a:rPr lang="tr-TR" sz="2800" dirty="0">
                <a:solidFill>
                  <a:schemeClr val="tx1"/>
                </a:solidFill>
              </a:rPr>
              <a:t> göre </a:t>
            </a:r>
            <a:r>
              <a:rPr lang="tr-TR" sz="2800" b="1" dirty="0">
                <a:solidFill>
                  <a:schemeClr val="tx1"/>
                </a:solidFill>
              </a:rPr>
              <a:t>söz</a:t>
            </a:r>
            <a:r>
              <a:rPr lang="tr-TR" sz="2800" dirty="0">
                <a:solidFill>
                  <a:schemeClr val="tx1"/>
                </a:solidFill>
              </a:rPr>
              <a:t> söylenmeli.</a:t>
            </a:r>
          </a:p>
          <a:p>
            <a:pPr algn="just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 Öğrencilerden seviyeleri müsait olanlarla ders dışında ikili görüşmeler yaparak gelişmeleri sağlanabilir.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b="1" dirty="0"/>
              <a:t>6. Fırsatları Değerlendirmek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7160840" cy="450057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sz="3600" dirty="0">
                <a:solidFill>
                  <a:schemeClr val="tx1"/>
                </a:solidFill>
              </a:rPr>
              <a:t>Yaşanan bir </a:t>
            </a:r>
            <a:r>
              <a:rPr lang="tr-TR" sz="3600" b="1" dirty="0">
                <a:solidFill>
                  <a:schemeClr val="tx1"/>
                </a:solidFill>
              </a:rPr>
              <a:t>olayı</a:t>
            </a:r>
            <a:r>
              <a:rPr lang="tr-TR" sz="3600" dirty="0">
                <a:solidFill>
                  <a:schemeClr val="tx1"/>
                </a:solidFill>
              </a:rPr>
              <a:t>, sorulan bir </a:t>
            </a:r>
            <a:r>
              <a:rPr lang="tr-TR" sz="3600" b="1" dirty="0">
                <a:solidFill>
                  <a:schemeClr val="tx1"/>
                </a:solidFill>
              </a:rPr>
              <a:t>soruyu</a:t>
            </a:r>
            <a:r>
              <a:rPr lang="tr-TR" sz="3600" dirty="0">
                <a:solidFill>
                  <a:schemeClr val="tx1"/>
                </a:solidFill>
              </a:rPr>
              <a:t>, söylenen bir </a:t>
            </a:r>
            <a:r>
              <a:rPr lang="tr-TR" sz="3600" b="1" dirty="0">
                <a:solidFill>
                  <a:schemeClr val="tx1"/>
                </a:solidFill>
              </a:rPr>
              <a:t>sözü fırsat bilip</a:t>
            </a:r>
            <a:r>
              <a:rPr lang="tr-TR" sz="3600" dirty="0">
                <a:solidFill>
                  <a:schemeClr val="tx1"/>
                </a:solidFill>
              </a:rPr>
              <a:t> onun üzerine </a:t>
            </a:r>
            <a:r>
              <a:rPr lang="tr-TR" sz="3600" b="1" dirty="0">
                <a:solidFill>
                  <a:schemeClr val="tx1"/>
                </a:solidFill>
              </a:rPr>
              <a:t>eğitim yapılabilir</a:t>
            </a:r>
            <a:r>
              <a:rPr lang="tr-TR" sz="36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tr-TR" sz="3600" dirty="0">
                <a:solidFill>
                  <a:schemeClr val="tx1"/>
                </a:solidFill>
              </a:rPr>
              <a:t> Yaşanan olaylar kişiyi verilecek bilgileri almaya hazır hale getirir.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tx1"/>
                </a:solidFill>
              </a:rPr>
              <a:t>Grup bazen suni olarak da hazırlanabilir ve bu fırsat eğitime dönüştürülebilir.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000" b="1" dirty="0"/>
              <a:t>7. Muhataba Değer Vermek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4071966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>
                <a:solidFill>
                  <a:schemeClr val="tx1"/>
                </a:solidFill>
              </a:rPr>
              <a:t>Muhataba, Allah’ın yarattığı </a:t>
            </a:r>
            <a:r>
              <a:rPr lang="tr-TR" b="1" dirty="0">
                <a:solidFill>
                  <a:schemeClr val="tx1"/>
                </a:solidFill>
              </a:rPr>
              <a:t>eşrefi mahlukat</a:t>
            </a:r>
            <a:r>
              <a:rPr lang="tr-TR" dirty="0">
                <a:solidFill>
                  <a:schemeClr val="tx1"/>
                </a:solidFill>
              </a:rPr>
              <a:t> olarak bakmalıyız.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İlgi bekleyenlerle özel ilgilenmeli ama diğerlinin kıskançlığına sebep olunmamalı. 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Muhatabımıza </a:t>
            </a:r>
            <a:r>
              <a:rPr lang="tr-TR" b="1" dirty="0">
                <a:solidFill>
                  <a:schemeClr val="tx1"/>
                </a:solidFill>
              </a:rPr>
              <a:t>değer verdiğimizi</a:t>
            </a:r>
            <a:r>
              <a:rPr lang="tr-TR" dirty="0">
                <a:solidFill>
                  <a:schemeClr val="tx1"/>
                </a:solidFill>
              </a:rPr>
              <a:t>, her fırsatta </a:t>
            </a:r>
            <a:r>
              <a:rPr lang="tr-TR" b="1" dirty="0">
                <a:solidFill>
                  <a:schemeClr val="tx1"/>
                </a:solidFill>
              </a:rPr>
              <a:t>sezdirmeli</a:t>
            </a:r>
            <a:r>
              <a:rPr lang="tr-TR" dirty="0">
                <a:solidFill>
                  <a:schemeClr val="tx1"/>
                </a:solidFill>
              </a:rPr>
              <a:t>, hatta </a:t>
            </a:r>
            <a:r>
              <a:rPr lang="tr-TR" b="1" dirty="0">
                <a:solidFill>
                  <a:schemeClr val="tx1"/>
                </a:solidFill>
              </a:rPr>
              <a:t>ifade etmeliyiz</a:t>
            </a:r>
            <a:r>
              <a:rPr lang="tr-TR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b="1" dirty="0"/>
              <a:t>8. Olaylara Olumlu Yaklaşmak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4572008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dirty="0">
                <a:solidFill>
                  <a:schemeClr val="tx1"/>
                </a:solidFill>
              </a:rPr>
              <a:t>“Ben kulumun zannı üzereyim. Şayet benim hakkımda </a:t>
            </a:r>
            <a:r>
              <a:rPr lang="tr-TR" dirty="0" err="1">
                <a:solidFill>
                  <a:schemeClr val="tx1"/>
                </a:solidFill>
              </a:rPr>
              <a:t>hüsn</a:t>
            </a:r>
            <a:r>
              <a:rPr lang="tr-TR" dirty="0">
                <a:solidFill>
                  <a:schemeClr val="tx1"/>
                </a:solidFill>
              </a:rPr>
              <a:t>-i zan beslerse ben de ona öylece davranırım. Şayet su-i zan beslerse ona göre karşılık veririm.” düsturunda olmalı.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Eğitimci yaşadığı olumsuzluklar karşısında </a:t>
            </a:r>
            <a:r>
              <a:rPr lang="tr-TR" b="1" dirty="0">
                <a:solidFill>
                  <a:schemeClr val="tx1"/>
                </a:solidFill>
              </a:rPr>
              <a:t>umutsuzluğa düşmemeli</a:t>
            </a:r>
            <a:r>
              <a:rPr lang="tr-TR" dirty="0">
                <a:solidFill>
                  <a:schemeClr val="tx1"/>
                </a:solidFill>
              </a:rPr>
              <a:t>. Her olumsuz durumu eğitim için fırsat bilmeli.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6600" b="1" dirty="0"/>
              <a:t>EĞİTİM METOTLARI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858180" cy="450059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tr-TR" sz="4800" b="1" dirty="0">
                <a:solidFill>
                  <a:schemeClr val="tx1"/>
                </a:solidFill>
              </a:rPr>
              <a:t> Başlıca eğitim metotları </a:t>
            </a:r>
          </a:p>
          <a:p>
            <a:pPr marL="514350" indent="-514350" algn="just">
              <a:buAutoNum type="arabicPeriod"/>
            </a:pPr>
            <a:r>
              <a:rPr lang="tr-TR" sz="4800" dirty="0">
                <a:solidFill>
                  <a:schemeClr val="tx1"/>
                </a:solidFill>
              </a:rPr>
              <a:t>Soru-Cevap Metodu</a:t>
            </a:r>
          </a:p>
          <a:p>
            <a:pPr marL="514350" indent="-514350" algn="just">
              <a:buAutoNum type="arabicPeriod"/>
            </a:pPr>
            <a:r>
              <a:rPr lang="tr-TR" sz="4800" dirty="0">
                <a:solidFill>
                  <a:schemeClr val="tx1"/>
                </a:solidFill>
              </a:rPr>
              <a:t>Takrir (Sunum) Metodu</a:t>
            </a:r>
          </a:p>
          <a:p>
            <a:pPr marL="514350" indent="-514350" algn="just">
              <a:buAutoNum type="arabicPeriod"/>
            </a:pPr>
            <a:r>
              <a:rPr lang="tr-TR" sz="4800" dirty="0">
                <a:solidFill>
                  <a:schemeClr val="tx1"/>
                </a:solidFill>
              </a:rPr>
              <a:t>Kıssalarla Eğitim Metodu</a:t>
            </a:r>
          </a:p>
          <a:p>
            <a:pPr marL="514350" indent="-514350" algn="just">
              <a:buAutoNum type="arabicPeriod"/>
            </a:pPr>
            <a:r>
              <a:rPr lang="tr-TR" sz="4800" dirty="0">
                <a:solidFill>
                  <a:schemeClr val="tx1"/>
                </a:solidFill>
              </a:rPr>
              <a:t>Çevrede gördüklerinden ders çıkarma 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9. Açık </a:t>
            </a:r>
            <a:r>
              <a:rPr lang="tr-TR" sz="3600" b="1"/>
              <a:t>ve Anlaşılır </a:t>
            </a:r>
            <a:r>
              <a:rPr lang="tr-TR" sz="3600" b="1" dirty="0"/>
              <a:t>Olmak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944816" cy="457200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tr-TR" sz="3600" dirty="0">
                <a:solidFill>
                  <a:schemeClr val="tx1"/>
                </a:solidFill>
              </a:rPr>
              <a:t>Verilecek </a:t>
            </a:r>
            <a:r>
              <a:rPr lang="tr-TR" sz="3600" b="1" dirty="0">
                <a:solidFill>
                  <a:schemeClr val="tx1"/>
                </a:solidFill>
              </a:rPr>
              <a:t>konu</a:t>
            </a:r>
            <a:r>
              <a:rPr lang="tr-TR" sz="3600" dirty="0">
                <a:solidFill>
                  <a:schemeClr val="tx1"/>
                </a:solidFill>
              </a:rPr>
              <a:t> ve o konuyu </a:t>
            </a:r>
            <a:r>
              <a:rPr lang="tr-TR" sz="3600" b="1" dirty="0">
                <a:solidFill>
                  <a:schemeClr val="tx1"/>
                </a:solidFill>
              </a:rPr>
              <a:t>verme şekli</a:t>
            </a:r>
            <a:r>
              <a:rPr lang="tr-TR" sz="3600" dirty="0">
                <a:solidFill>
                  <a:schemeClr val="tx1"/>
                </a:solidFill>
              </a:rPr>
              <a:t> öğrencinin </a:t>
            </a:r>
            <a:r>
              <a:rPr lang="tr-TR" sz="3600" b="1" dirty="0">
                <a:solidFill>
                  <a:schemeClr val="tx1"/>
                </a:solidFill>
              </a:rPr>
              <a:t>seviyesine uygun</a:t>
            </a:r>
            <a:r>
              <a:rPr lang="tr-TR" sz="3600" dirty="0">
                <a:solidFill>
                  <a:schemeClr val="tx1"/>
                </a:solidFill>
              </a:rPr>
              <a:t> olarak onun </a:t>
            </a:r>
            <a:r>
              <a:rPr lang="tr-TR" sz="3600" b="1" dirty="0">
                <a:solidFill>
                  <a:schemeClr val="tx1"/>
                </a:solidFill>
              </a:rPr>
              <a:t>bildiği kelimelerle</a:t>
            </a:r>
            <a:r>
              <a:rPr lang="tr-TR" sz="3600" dirty="0">
                <a:solidFill>
                  <a:schemeClr val="tx1"/>
                </a:solidFill>
              </a:rPr>
              <a:t> ve onun hemen </a:t>
            </a:r>
            <a:r>
              <a:rPr lang="tr-TR" sz="3600" b="1" dirty="0">
                <a:solidFill>
                  <a:schemeClr val="tx1"/>
                </a:solidFill>
              </a:rPr>
              <a:t>kavrayabileceği cümle </a:t>
            </a:r>
            <a:r>
              <a:rPr lang="tr-TR" sz="3600" dirty="0">
                <a:solidFill>
                  <a:schemeClr val="tx1"/>
                </a:solidFill>
              </a:rPr>
              <a:t>yapıları ile anlatılmalı.</a:t>
            </a:r>
          </a:p>
          <a:p>
            <a:pPr algn="just">
              <a:buFont typeface="Arial" pitchFamily="34" charset="0"/>
              <a:buChar char="•"/>
            </a:pPr>
            <a:r>
              <a:rPr lang="tr-TR" sz="3600" dirty="0">
                <a:solidFill>
                  <a:schemeClr val="tx1"/>
                </a:solidFill>
              </a:rPr>
              <a:t> Açıklık, </a:t>
            </a:r>
            <a:r>
              <a:rPr lang="tr-TR" sz="3600" b="1" dirty="0">
                <a:solidFill>
                  <a:schemeClr val="tx1"/>
                </a:solidFill>
              </a:rPr>
              <a:t>ifadelerde</a:t>
            </a:r>
            <a:r>
              <a:rPr lang="tr-TR" sz="3600" dirty="0">
                <a:solidFill>
                  <a:schemeClr val="tx1"/>
                </a:solidFill>
              </a:rPr>
              <a:t> olduğu kadar </a:t>
            </a:r>
            <a:r>
              <a:rPr lang="tr-TR" sz="3600" b="1" dirty="0">
                <a:solidFill>
                  <a:schemeClr val="tx1"/>
                </a:solidFill>
              </a:rPr>
              <a:t>ifade edişte</a:t>
            </a:r>
            <a:r>
              <a:rPr lang="tr-TR" sz="3600" dirty="0">
                <a:solidFill>
                  <a:schemeClr val="tx1"/>
                </a:solidFill>
              </a:rPr>
              <a:t> de olmalı.</a:t>
            </a:r>
          </a:p>
          <a:p>
            <a:pPr algn="just"/>
            <a:r>
              <a:rPr lang="tr-TR" sz="3600" dirty="0">
                <a:solidFill>
                  <a:schemeClr val="tx1"/>
                </a:solidFill>
              </a:rPr>
              <a:t>Muhatabı sıkmadan </a:t>
            </a:r>
            <a:r>
              <a:rPr lang="tr-TR" sz="3600" b="1" dirty="0">
                <a:solidFill>
                  <a:schemeClr val="tx1"/>
                </a:solidFill>
              </a:rPr>
              <a:t>farklı kelime</a:t>
            </a:r>
            <a:r>
              <a:rPr lang="tr-TR" sz="3600" dirty="0">
                <a:solidFill>
                  <a:schemeClr val="tx1"/>
                </a:solidFill>
              </a:rPr>
              <a:t> ve </a:t>
            </a:r>
            <a:r>
              <a:rPr lang="tr-TR" sz="3600" b="1" dirty="0">
                <a:solidFill>
                  <a:schemeClr val="tx1"/>
                </a:solidFill>
              </a:rPr>
              <a:t>cümlelerle</a:t>
            </a:r>
            <a:r>
              <a:rPr lang="tr-TR" sz="3600" dirty="0">
                <a:solidFill>
                  <a:schemeClr val="tx1"/>
                </a:solidFill>
              </a:rPr>
              <a:t> konuyu </a:t>
            </a:r>
            <a:r>
              <a:rPr lang="tr-TR" sz="3600" b="1" dirty="0">
                <a:solidFill>
                  <a:schemeClr val="tx1"/>
                </a:solidFill>
              </a:rPr>
              <a:t>tekrar</a:t>
            </a:r>
            <a:r>
              <a:rPr lang="tr-TR" sz="3600" dirty="0">
                <a:solidFill>
                  <a:schemeClr val="tx1"/>
                </a:solidFill>
              </a:rPr>
              <a:t> etmek daha </a:t>
            </a:r>
            <a:r>
              <a:rPr lang="tr-TR" sz="3600" b="1" dirty="0">
                <a:solidFill>
                  <a:schemeClr val="tx1"/>
                </a:solidFill>
              </a:rPr>
              <a:t>rahat anlaşılmasını</a:t>
            </a:r>
            <a:r>
              <a:rPr lang="tr-TR" sz="3600" dirty="0">
                <a:solidFill>
                  <a:schemeClr val="tx1"/>
                </a:solidFill>
              </a:rPr>
              <a:t> sağlayacaktır.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10. Bilinenden Hareket Etme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800800" cy="4357694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sz="3900" dirty="0">
                <a:solidFill>
                  <a:schemeClr val="tx1"/>
                </a:solidFill>
              </a:rPr>
              <a:t>Yeni bilgileri </a:t>
            </a:r>
            <a:r>
              <a:rPr lang="tr-TR" sz="3900" b="1" dirty="0">
                <a:solidFill>
                  <a:schemeClr val="tx1"/>
                </a:solidFill>
              </a:rPr>
              <a:t>eski bilgilerle</a:t>
            </a:r>
            <a:r>
              <a:rPr lang="tr-TR" sz="3900" dirty="0">
                <a:solidFill>
                  <a:schemeClr val="tx1"/>
                </a:solidFill>
              </a:rPr>
              <a:t> </a:t>
            </a:r>
            <a:r>
              <a:rPr lang="tr-TR" sz="3900" b="1" dirty="0">
                <a:solidFill>
                  <a:schemeClr val="tx1"/>
                </a:solidFill>
              </a:rPr>
              <a:t>karşılaştırarak</a:t>
            </a:r>
            <a:r>
              <a:rPr lang="tr-TR" sz="3900" dirty="0">
                <a:solidFill>
                  <a:schemeClr val="tx1"/>
                </a:solidFill>
              </a:rPr>
              <a:t>, gerektiğinde </a:t>
            </a:r>
            <a:r>
              <a:rPr lang="tr-TR" sz="3900" b="1" dirty="0">
                <a:solidFill>
                  <a:schemeClr val="tx1"/>
                </a:solidFill>
              </a:rPr>
              <a:t>eskileri doğrulayarak geliştirmek</a:t>
            </a:r>
            <a:r>
              <a:rPr lang="tr-TR" sz="3900" dirty="0">
                <a:solidFill>
                  <a:schemeClr val="tx1"/>
                </a:solidFill>
              </a:rPr>
              <a:t>, öğrencideki bilgi sistemini daha da güçlendirecektir. </a:t>
            </a:r>
          </a:p>
          <a:p>
            <a:pPr algn="just"/>
            <a:endParaRPr lang="tr-TR" sz="3900" dirty="0">
              <a:solidFill>
                <a:schemeClr val="tx1"/>
              </a:solidFill>
            </a:endParaRPr>
          </a:p>
          <a:p>
            <a:pPr algn="just"/>
            <a:r>
              <a:rPr lang="tr-TR" sz="39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11. Aktiflik İlkesi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560840" cy="465313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Muhatabın çalışmalara aktif olarak katılması sağlanmalı.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Öğrencilerin çalışmalara;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aktif olarak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katılması</a:t>
            </a:r>
            <a:r>
              <a:rPr lang="tr-TR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soru sorması</a:t>
            </a:r>
            <a:r>
              <a:rPr lang="tr-TR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araştırma yapması</a:t>
            </a:r>
            <a:r>
              <a:rPr lang="tr-TR" dirty="0">
                <a:solidFill>
                  <a:schemeClr val="tx1"/>
                </a:solidFill>
              </a:rPr>
              <a:t> ve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bulduklarını sistemli ve düzenli bir hale getirerek </a:t>
            </a:r>
            <a:r>
              <a:rPr lang="tr-TR" b="1" dirty="0">
                <a:solidFill>
                  <a:schemeClr val="tx1"/>
                </a:solidFill>
              </a:rPr>
              <a:t>sunması</a:t>
            </a:r>
            <a:r>
              <a:rPr lang="tr-TR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gözlemler yapması</a:t>
            </a:r>
            <a:r>
              <a:rPr lang="tr-TR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düşünüp </a:t>
            </a:r>
            <a:r>
              <a:rPr lang="tr-TR" b="1" dirty="0">
                <a:solidFill>
                  <a:schemeClr val="tx1"/>
                </a:solidFill>
              </a:rPr>
              <a:t>sonuç çıkarması</a:t>
            </a:r>
            <a:r>
              <a:rPr lang="tr-TR" dirty="0">
                <a:solidFill>
                  <a:schemeClr val="tx1"/>
                </a:solidFill>
              </a:rPr>
              <a:t> istenebilir.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12. Hayatın İçinden Olma İlkesi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7160840" cy="450057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Teorik olarak öğrenilen </a:t>
            </a:r>
            <a:r>
              <a:rPr lang="tr-TR" b="1" dirty="0">
                <a:solidFill>
                  <a:schemeClr val="tx1"/>
                </a:solidFill>
              </a:rPr>
              <a:t>bilgilerin pratikte de kullanılmasıdır</a:t>
            </a:r>
            <a:r>
              <a:rPr lang="tr-TR" dirty="0">
                <a:solidFill>
                  <a:schemeClr val="tx1"/>
                </a:solidFill>
              </a:rPr>
              <a:t>.  Öğrencilerin öğrendikleri bilgileri hayata atıldıklarında kullanmalarına yönelik eğitim.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Her derste, önceki derste öğrenilen bazı bilgilerin ne kadar uygulandığı veya uygulama sırasında nelerle karşılaşıldığı paylaşılarak, muhatap özendirilebilir.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13. İdealize Etme 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457200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Muhataba </a:t>
            </a:r>
            <a:r>
              <a:rPr lang="tr-TR" b="1" dirty="0">
                <a:solidFill>
                  <a:schemeClr val="tx1"/>
                </a:solidFill>
              </a:rPr>
              <a:t>dünyanın gidişatından mesul olduğu</a:t>
            </a:r>
            <a:r>
              <a:rPr lang="tr-TR" dirty="0">
                <a:solidFill>
                  <a:schemeClr val="tx1"/>
                </a:solidFill>
              </a:rPr>
              <a:t> ruhu verilmeli.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14. Güzel Sözlerle Anlatma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656784" cy="450057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Eğitimlerde kötü söz ve uygunsuz kelimelere asla yer verilmemeli. Yoksa, kötü söze ve kötülüğe özendirmiş oluruz.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Çocukların kendi aralarında da argo lakap ve sözler kullanmalarına müsaade edilmemeli. Ayrıca uydurukça kelimelerden de kaçınılmalı. </a:t>
            </a:r>
            <a:r>
              <a:rPr lang="tr-TR" b="1" dirty="0">
                <a:solidFill>
                  <a:schemeClr val="tx1"/>
                </a:solidFill>
              </a:rPr>
              <a:t>Hitap sözleri</a:t>
            </a:r>
            <a:r>
              <a:rPr lang="tr-TR" dirty="0">
                <a:solidFill>
                  <a:schemeClr val="tx1"/>
                </a:solidFill>
              </a:rPr>
              <a:t> de özel olarak seçilebilir. 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15. Uyum İçinde Olma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800800" cy="421484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Çocuğa eğitim ve öğretim veren;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-</a:t>
            </a:r>
            <a:r>
              <a:rPr lang="tr-TR" b="1" dirty="0">
                <a:solidFill>
                  <a:schemeClr val="tx1"/>
                </a:solidFill>
              </a:rPr>
              <a:t>Anne</a:t>
            </a:r>
            <a:r>
              <a:rPr lang="tr-TR" dirty="0">
                <a:solidFill>
                  <a:schemeClr val="tx1"/>
                </a:solidFill>
              </a:rPr>
              <a:t>-</a:t>
            </a:r>
            <a:r>
              <a:rPr lang="tr-TR" b="1" dirty="0">
                <a:solidFill>
                  <a:schemeClr val="tx1"/>
                </a:solidFill>
              </a:rPr>
              <a:t>Babanın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Eğitimcinin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Toplumun değerlerinin</a:t>
            </a:r>
            <a:r>
              <a:rPr lang="tr-TR" dirty="0">
                <a:solidFill>
                  <a:schemeClr val="tx1"/>
                </a:solidFill>
              </a:rPr>
              <a:t> ve </a:t>
            </a:r>
            <a:r>
              <a:rPr lang="tr-TR" b="1" dirty="0">
                <a:solidFill>
                  <a:schemeClr val="tx1"/>
                </a:solidFill>
              </a:rPr>
              <a:t>doğrularının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uyum içinde olması</a:t>
            </a:r>
            <a:r>
              <a:rPr lang="tr-TR" dirty="0">
                <a:solidFill>
                  <a:schemeClr val="tx1"/>
                </a:solidFill>
              </a:rPr>
              <a:t> gerekir.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 Eğitimlerde kazandırılmaya çalışılan davranışların evde ve çevrede de desteklenmesi sağlanmalı.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16. Model Olma 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450057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 Eğitimcinin her davranışında samimiyet ve şuur olmalı.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Eğitimde, </a:t>
            </a:r>
            <a:r>
              <a:rPr lang="tr-TR" b="1" dirty="0">
                <a:solidFill>
                  <a:schemeClr val="tx1"/>
                </a:solidFill>
              </a:rPr>
              <a:t>farkına varmadan benzeşme </a:t>
            </a:r>
            <a:r>
              <a:rPr lang="tr-TR" dirty="0">
                <a:solidFill>
                  <a:schemeClr val="tx1"/>
                </a:solidFill>
              </a:rPr>
              <a:t>gerçekleştiğinden </a:t>
            </a:r>
            <a:r>
              <a:rPr lang="tr-TR" b="1" dirty="0">
                <a:solidFill>
                  <a:schemeClr val="tx1"/>
                </a:solidFill>
              </a:rPr>
              <a:t>eğitimci her anına dikkat etmeli</a:t>
            </a:r>
            <a:r>
              <a:rPr lang="tr-TR" dirty="0">
                <a:solidFill>
                  <a:schemeClr val="tx1"/>
                </a:solidFill>
              </a:rPr>
              <a:t>, gerçek bir </a:t>
            </a:r>
            <a:r>
              <a:rPr lang="tr-TR" b="1" dirty="0">
                <a:solidFill>
                  <a:schemeClr val="tx1"/>
                </a:solidFill>
              </a:rPr>
              <a:t>model olmalı</a:t>
            </a:r>
            <a:r>
              <a:rPr lang="tr-TR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DE4C67E-4FDA-4C80-BAD6-5EC6E52B8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latin typeface="Algerian" panose="04020705040A02060702" pitchFamily="82" charset="0"/>
              </a:rPr>
              <a:t>BİZİ DİNLEDİĞİNİZ İÇİN TEŞEKKÜR EDERİZ.</a:t>
            </a:r>
          </a:p>
        </p:txBody>
      </p:sp>
    </p:spTree>
    <p:extLst>
      <p:ext uri="{BB962C8B-B14F-4D97-AF65-F5344CB8AC3E}">
        <p14:creationId xmlns:p14="http://schemas.microsoft.com/office/powerpoint/2010/main" xmlns="" val="73052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6600" b="1" dirty="0"/>
              <a:t>METOTLAR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3929090"/>
          </a:xfrm>
        </p:spPr>
        <p:txBody>
          <a:bodyPr>
            <a:normAutofit/>
          </a:bodyPr>
          <a:lstStyle/>
          <a:p>
            <a:r>
              <a:rPr lang="tr-TR" sz="5400" dirty="0">
                <a:solidFill>
                  <a:schemeClr val="tx1"/>
                </a:solidFill>
              </a:rPr>
              <a:t>TEMSİL </a:t>
            </a:r>
          </a:p>
          <a:p>
            <a:r>
              <a:rPr lang="tr-TR" sz="5400" dirty="0">
                <a:solidFill>
                  <a:schemeClr val="tx1"/>
                </a:solidFill>
              </a:rPr>
              <a:t>METODU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6600" b="1" dirty="0"/>
              <a:t>TEMSİL METODU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929090"/>
          </a:xfrm>
        </p:spPr>
        <p:txBody>
          <a:bodyPr>
            <a:normAutofit/>
          </a:bodyPr>
          <a:lstStyle/>
          <a:p>
            <a:pPr algn="just"/>
            <a:r>
              <a:rPr lang="tr-TR" sz="4400" dirty="0">
                <a:solidFill>
                  <a:schemeClr val="tx1"/>
                </a:solidFill>
              </a:rPr>
              <a:t>Bir şeyin </a:t>
            </a:r>
            <a:r>
              <a:rPr lang="tr-TR" sz="4400" b="1" dirty="0">
                <a:solidFill>
                  <a:schemeClr val="tx1"/>
                </a:solidFill>
              </a:rPr>
              <a:t>benzerini</a:t>
            </a:r>
            <a:r>
              <a:rPr lang="tr-TR" sz="4400" dirty="0">
                <a:solidFill>
                  <a:schemeClr val="tx1"/>
                </a:solidFill>
              </a:rPr>
              <a:t> sunarak ya da </a:t>
            </a:r>
            <a:r>
              <a:rPr lang="tr-TR" sz="4400" b="1" dirty="0">
                <a:solidFill>
                  <a:schemeClr val="tx1"/>
                </a:solidFill>
              </a:rPr>
              <a:t>tasvirini</a:t>
            </a:r>
            <a:r>
              <a:rPr lang="tr-TR" sz="4400" dirty="0">
                <a:solidFill>
                  <a:schemeClr val="tx1"/>
                </a:solidFill>
              </a:rPr>
              <a:t> yaparak daha iyi anlaşılması için takip edilen usule temsil metodu denir. 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1187624" y="1484784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000" b="1" dirty="0"/>
              <a:t>TEMSİL METODUNUN FAYDALARI 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187624" y="1988840"/>
            <a:ext cx="7956376" cy="4369118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Konuların daha iyi anlaşılmasını sağlar.</a:t>
            </a:r>
          </a:p>
          <a:p>
            <a:pPr marL="514350" indent="-514350" algn="just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Yapılan </a:t>
            </a:r>
            <a:r>
              <a:rPr lang="tr-TR" b="1" dirty="0">
                <a:solidFill>
                  <a:schemeClr val="tx1"/>
                </a:solidFill>
              </a:rPr>
              <a:t>benzetmeler</a:t>
            </a:r>
            <a:r>
              <a:rPr lang="tr-TR" dirty="0">
                <a:solidFill>
                  <a:schemeClr val="tx1"/>
                </a:solidFill>
              </a:rPr>
              <a:t> ve verilen </a:t>
            </a:r>
            <a:r>
              <a:rPr lang="tr-TR" b="1" dirty="0">
                <a:solidFill>
                  <a:schemeClr val="tx1"/>
                </a:solidFill>
              </a:rPr>
              <a:t>misaller</a:t>
            </a:r>
            <a:r>
              <a:rPr lang="tr-TR" dirty="0">
                <a:solidFill>
                  <a:schemeClr val="tx1"/>
                </a:solidFill>
              </a:rPr>
              <a:t> hafızada daha uzun süre kalır. </a:t>
            </a:r>
          </a:p>
          <a:p>
            <a:pPr marL="514350" indent="-514350" algn="just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Temsillerle anlatım yapılırken, </a:t>
            </a:r>
            <a:r>
              <a:rPr lang="tr-TR" b="1" dirty="0">
                <a:solidFill>
                  <a:schemeClr val="tx1"/>
                </a:solidFill>
              </a:rPr>
              <a:t>dinleyiciler sıkılmaz.</a:t>
            </a:r>
          </a:p>
          <a:p>
            <a:pPr marL="514350" indent="-514350" algn="just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Her bir temsilde </a:t>
            </a:r>
            <a:r>
              <a:rPr lang="tr-TR" b="1" dirty="0">
                <a:solidFill>
                  <a:schemeClr val="tx1"/>
                </a:solidFill>
              </a:rPr>
              <a:t>muhatap</a:t>
            </a:r>
            <a:r>
              <a:rPr lang="tr-TR" dirty="0">
                <a:solidFill>
                  <a:schemeClr val="tx1"/>
                </a:solidFill>
              </a:rPr>
              <a:t> kendini </a:t>
            </a:r>
            <a:r>
              <a:rPr lang="tr-TR" b="1" dirty="0">
                <a:solidFill>
                  <a:schemeClr val="tx1"/>
                </a:solidFill>
              </a:rPr>
              <a:t>konunun bir parçası</a:t>
            </a:r>
            <a:r>
              <a:rPr lang="tr-TR" dirty="0">
                <a:solidFill>
                  <a:schemeClr val="tx1"/>
                </a:solidFill>
              </a:rPr>
              <a:t> olarak görür.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3600" b="1" dirty="0"/>
              <a:t>TEMSİL METODUNUN FAYDALARI 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7160840" cy="4509120"/>
          </a:xfrm>
        </p:spPr>
        <p:txBody>
          <a:bodyPr/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5. </a:t>
            </a:r>
            <a:r>
              <a:rPr lang="tr-TR" b="1" dirty="0">
                <a:solidFill>
                  <a:schemeClr val="tx1"/>
                </a:solidFill>
              </a:rPr>
              <a:t>Konu</a:t>
            </a:r>
            <a:r>
              <a:rPr lang="tr-TR" dirty="0">
                <a:solidFill>
                  <a:schemeClr val="tx1"/>
                </a:solidFill>
              </a:rPr>
              <a:t> veya </a:t>
            </a:r>
            <a:r>
              <a:rPr lang="tr-TR" b="1" dirty="0">
                <a:solidFill>
                  <a:schemeClr val="tx1"/>
                </a:solidFill>
              </a:rPr>
              <a:t>kavramın</a:t>
            </a:r>
            <a:r>
              <a:rPr lang="tr-TR" dirty="0">
                <a:solidFill>
                  <a:schemeClr val="tx1"/>
                </a:solidFill>
              </a:rPr>
              <a:t> zihne yerleşmesi için </a:t>
            </a:r>
            <a:r>
              <a:rPr lang="tr-TR" b="1" dirty="0">
                <a:solidFill>
                  <a:schemeClr val="tx1"/>
                </a:solidFill>
              </a:rPr>
              <a:t>zihinde bir model oluşması</a:t>
            </a:r>
            <a:r>
              <a:rPr lang="tr-TR" dirty="0">
                <a:solidFill>
                  <a:schemeClr val="tx1"/>
                </a:solidFill>
              </a:rPr>
              <a:t>nı sağlar.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6. </a:t>
            </a:r>
            <a:r>
              <a:rPr lang="tr-TR" b="1" dirty="0">
                <a:solidFill>
                  <a:schemeClr val="tx1"/>
                </a:solidFill>
              </a:rPr>
              <a:t>Soyut</a:t>
            </a:r>
            <a:r>
              <a:rPr lang="tr-TR" dirty="0">
                <a:solidFill>
                  <a:schemeClr val="tx1"/>
                </a:solidFill>
              </a:rPr>
              <a:t> kavramları herkesin anlayacağı şekilde </a:t>
            </a:r>
            <a:r>
              <a:rPr lang="tr-TR" b="1" dirty="0">
                <a:solidFill>
                  <a:schemeClr val="tx1"/>
                </a:solidFill>
              </a:rPr>
              <a:t>müşahhaslaştırır</a:t>
            </a:r>
            <a:r>
              <a:rPr lang="tr-TR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800" b="1" dirty="0"/>
              <a:t>NEDEN TEMSİL METODU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4357718"/>
          </a:xfrm>
        </p:spPr>
        <p:txBody>
          <a:bodyPr>
            <a:normAutofit/>
          </a:bodyPr>
          <a:lstStyle/>
          <a:p>
            <a:pPr algn="just"/>
            <a:r>
              <a:rPr lang="tr-TR" b="1" dirty="0">
                <a:solidFill>
                  <a:schemeClr val="tx1"/>
                </a:solidFill>
              </a:rPr>
              <a:t>İlahi bir eğitim metodu olması…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- “Celalime yemin olsun ki, Biz bu </a:t>
            </a:r>
            <a:r>
              <a:rPr lang="tr-TR" b="1" dirty="0" err="1">
                <a:solidFill>
                  <a:schemeClr val="tx1"/>
                </a:solidFill>
              </a:rPr>
              <a:t>Kur’an’da</a:t>
            </a:r>
            <a:r>
              <a:rPr lang="tr-TR" dirty="0">
                <a:solidFill>
                  <a:schemeClr val="tx1"/>
                </a:solidFill>
              </a:rPr>
              <a:t> güzelce </a:t>
            </a:r>
            <a:r>
              <a:rPr lang="tr-TR" b="1" dirty="0">
                <a:solidFill>
                  <a:schemeClr val="tx1"/>
                </a:solidFill>
              </a:rPr>
              <a:t>düşünüp öğüt alsınlar diye</a:t>
            </a:r>
            <a:r>
              <a:rPr lang="tr-TR" dirty="0">
                <a:solidFill>
                  <a:schemeClr val="tx1"/>
                </a:solidFill>
              </a:rPr>
              <a:t> insanlar için </a:t>
            </a:r>
            <a:r>
              <a:rPr lang="tr-TR" b="1" dirty="0">
                <a:solidFill>
                  <a:schemeClr val="tx1"/>
                </a:solidFill>
              </a:rPr>
              <a:t>her türlü misali verdik.</a:t>
            </a:r>
            <a:r>
              <a:rPr lang="tr-TR" dirty="0">
                <a:solidFill>
                  <a:schemeClr val="tx1"/>
                </a:solidFill>
              </a:rPr>
              <a:t>” (ez-</a:t>
            </a:r>
            <a:r>
              <a:rPr lang="tr-TR" dirty="0" err="1">
                <a:solidFill>
                  <a:schemeClr val="tx1"/>
                </a:solidFill>
              </a:rPr>
              <a:t>Zümer</a:t>
            </a:r>
            <a:r>
              <a:rPr lang="tr-TR" dirty="0">
                <a:solidFill>
                  <a:schemeClr val="tx1"/>
                </a:solidFill>
              </a:rPr>
              <a:t> 39/27)</a:t>
            </a:r>
          </a:p>
          <a:p>
            <a:pPr algn="just">
              <a:buFontTx/>
              <a:buChar char="-"/>
            </a:pPr>
            <a:r>
              <a:rPr lang="tr-TR" dirty="0">
                <a:solidFill>
                  <a:schemeClr val="tx1"/>
                </a:solidFill>
              </a:rPr>
              <a:t> “İşte Biz bu misalleri (insanlar) düşünüp öğüt alsınlar diye veriyoruz.” (el-</a:t>
            </a:r>
            <a:r>
              <a:rPr lang="tr-TR" dirty="0" err="1">
                <a:solidFill>
                  <a:schemeClr val="tx1"/>
                </a:solidFill>
              </a:rPr>
              <a:t>Haşr</a:t>
            </a:r>
            <a:r>
              <a:rPr lang="tr-TR" dirty="0">
                <a:solidFill>
                  <a:schemeClr val="tx1"/>
                </a:solidFill>
              </a:rPr>
              <a:t> 59/27)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800" b="1" dirty="0"/>
              <a:t>NEDEN TEMSİL METODU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7232848" cy="5072074"/>
          </a:xfrm>
        </p:spPr>
        <p:txBody>
          <a:bodyPr>
            <a:normAutofit lnSpcReduction="10000"/>
          </a:bodyPr>
          <a:lstStyle/>
          <a:p>
            <a:pPr algn="just"/>
            <a:endParaRPr lang="tr-TR" b="1" dirty="0">
              <a:solidFill>
                <a:schemeClr val="tx1"/>
              </a:solidFill>
            </a:endParaRP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Nebevi bir eğitim metodu olması… </a:t>
            </a:r>
          </a:p>
          <a:p>
            <a:pPr marL="457200" indent="-457200" algn="just">
              <a:buFontTx/>
              <a:buChar char="-"/>
            </a:pPr>
            <a:r>
              <a:rPr lang="tr-TR" dirty="0">
                <a:solidFill>
                  <a:schemeClr val="tx1"/>
                </a:solidFill>
              </a:rPr>
              <a:t>Allah resulü –</a:t>
            </a:r>
            <a:r>
              <a:rPr lang="tr-TR" dirty="0" err="1">
                <a:solidFill>
                  <a:schemeClr val="tx1"/>
                </a:solidFill>
              </a:rPr>
              <a:t>sallallahu</a:t>
            </a:r>
            <a:r>
              <a:rPr lang="tr-TR" dirty="0">
                <a:solidFill>
                  <a:schemeClr val="tx1"/>
                </a:solidFill>
              </a:rPr>
              <a:t> aleyhi ve </a:t>
            </a:r>
            <a:r>
              <a:rPr lang="tr-TR" dirty="0" err="1">
                <a:solidFill>
                  <a:schemeClr val="tx1"/>
                </a:solidFill>
              </a:rPr>
              <a:t>sellem</a:t>
            </a:r>
            <a:r>
              <a:rPr lang="tr-TR" dirty="0">
                <a:solidFill>
                  <a:schemeClr val="tx1"/>
                </a:solidFill>
              </a:rPr>
              <a:t>- de anlatmak istediği meselelerin kavranması için </a:t>
            </a:r>
            <a:r>
              <a:rPr lang="tr-TR" b="1" dirty="0">
                <a:solidFill>
                  <a:schemeClr val="tx1"/>
                </a:solidFill>
              </a:rPr>
              <a:t>teşbih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temsil</a:t>
            </a:r>
            <a:r>
              <a:rPr lang="tr-TR" dirty="0">
                <a:solidFill>
                  <a:schemeClr val="tx1"/>
                </a:solidFill>
              </a:rPr>
              <a:t> ve </a:t>
            </a:r>
            <a:r>
              <a:rPr lang="tr-TR" b="1" dirty="0">
                <a:solidFill>
                  <a:schemeClr val="tx1"/>
                </a:solidFill>
              </a:rPr>
              <a:t>mukayeseler</a:t>
            </a:r>
            <a:r>
              <a:rPr lang="tr-TR" dirty="0">
                <a:solidFill>
                  <a:schemeClr val="tx1"/>
                </a:solidFill>
              </a:rPr>
              <a:t> yapar; insanların;</a:t>
            </a:r>
          </a:p>
          <a:p>
            <a:pPr marL="457200" indent="-457200" algn="just">
              <a:buFontTx/>
              <a:buChar char="-"/>
            </a:pP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Müşahhas olarak hissettikleri</a:t>
            </a:r>
            <a:r>
              <a:rPr lang="tr-TR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tr-TR" b="1" dirty="0">
                <a:solidFill>
                  <a:schemeClr val="tx1"/>
                </a:solidFill>
              </a:rPr>
              <a:t>gözleri ile görüp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b="1" dirty="0">
                <a:solidFill>
                  <a:schemeClr val="tx1"/>
                </a:solidFill>
              </a:rPr>
              <a:t>elleriyle 	tuttukları </a:t>
            </a:r>
            <a:r>
              <a:rPr lang="tr-TR" dirty="0">
                <a:solidFill>
                  <a:schemeClr val="tx1"/>
                </a:solidFill>
              </a:rPr>
              <a:t>şeylerden </a:t>
            </a:r>
            <a:r>
              <a:rPr lang="tr-TR" b="1" dirty="0">
                <a:solidFill>
                  <a:schemeClr val="tx1"/>
                </a:solidFill>
              </a:rPr>
              <a:t>misaller</a:t>
            </a:r>
            <a:r>
              <a:rPr lang="tr-TR" dirty="0">
                <a:solidFill>
                  <a:schemeClr val="tx1"/>
                </a:solidFill>
              </a:rPr>
              <a:t> verirdi.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ükülü Ok 6"/>
          <p:cNvSpPr/>
          <p:nvPr/>
        </p:nvSpPr>
        <p:spPr>
          <a:xfrm>
            <a:off x="467544" y="260648"/>
            <a:ext cx="2736304" cy="6336704"/>
          </a:xfrm>
          <a:prstGeom prst="bentArrow">
            <a:avLst>
              <a:gd name="adj1" fmla="val 25000"/>
              <a:gd name="adj2" fmla="val 11716"/>
              <a:gd name="adj3" fmla="val 0"/>
              <a:gd name="adj4" fmla="val 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899592" y="1772816"/>
            <a:ext cx="7272808" cy="432048"/>
          </a:xfrm>
          <a:prstGeom prst="roundRect">
            <a:avLst>
              <a:gd name="adj" fmla="val 50000"/>
            </a:avLst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0" name="19 Başlık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>
            <a:normAutofit/>
          </a:bodyPr>
          <a:lstStyle/>
          <a:p>
            <a:r>
              <a:rPr lang="tr-TR" sz="4800" b="1" dirty="0"/>
              <a:t>NEDEN TEMSİL METODU</a:t>
            </a:r>
          </a:p>
        </p:txBody>
      </p:sp>
      <p:sp>
        <p:nvSpPr>
          <p:cNvPr id="21" name="20 Alt Başlık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7664896" cy="41434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b="1" dirty="0">
                <a:solidFill>
                  <a:schemeClr val="tx1"/>
                </a:solidFill>
              </a:rPr>
              <a:t>Kur-an’dan Misaller</a:t>
            </a:r>
          </a:p>
          <a:p>
            <a:pPr algn="just">
              <a:buFontTx/>
              <a:buChar char="-"/>
            </a:pPr>
            <a:r>
              <a:rPr lang="tr-TR" b="1" dirty="0">
                <a:solidFill>
                  <a:schemeClr val="tx1"/>
                </a:solidFill>
              </a:rPr>
              <a:t>Güzel Söz</a:t>
            </a:r>
            <a:r>
              <a:rPr lang="tr-TR" dirty="0">
                <a:solidFill>
                  <a:schemeClr val="tx1"/>
                </a:solidFill>
              </a:rPr>
              <a:t>;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insanlara faydası,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kökünün sabit oluşu,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meyve vermesi, </a:t>
            </a:r>
          </a:p>
          <a:p>
            <a:pPr algn="just"/>
            <a:r>
              <a:rPr lang="tr-TR" dirty="0">
                <a:solidFill>
                  <a:schemeClr val="tx1"/>
                </a:solidFill>
              </a:rPr>
              <a:t>gölgesi, yaprağı ve odunuyla </a:t>
            </a:r>
            <a:r>
              <a:rPr lang="tr-TR" b="1" dirty="0">
                <a:solidFill>
                  <a:schemeClr val="tx1"/>
                </a:solidFill>
              </a:rPr>
              <a:t>faydalı bir ağaca </a:t>
            </a:r>
            <a:r>
              <a:rPr lang="tr-TR" dirty="0">
                <a:solidFill>
                  <a:schemeClr val="tx1"/>
                </a:solidFill>
              </a:rPr>
              <a:t>benzetilmiştir. </a:t>
            </a:r>
          </a:p>
          <a:p>
            <a:pPr algn="just">
              <a:buFontTx/>
              <a:buChar char="-"/>
            </a:pP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Kötü Söz</a:t>
            </a:r>
            <a:r>
              <a:rPr lang="tr-TR" dirty="0">
                <a:solidFill>
                  <a:schemeClr val="tx1"/>
                </a:solidFill>
              </a:rPr>
              <a:t>; gövdesi topraktan </a:t>
            </a:r>
            <a:r>
              <a:rPr lang="tr-TR" dirty="0" err="1">
                <a:solidFill>
                  <a:schemeClr val="tx1"/>
                </a:solidFill>
              </a:rPr>
              <a:t>koparılıvermiş</a:t>
            </a:r>
            <a:r>
              <a:rPr lang="tr-TR" dirty="0">
                <a:solidFill>
                  <a:schemeClr val="tx1"/>
                </a:solidFill>
              </a:rPr>
              <a:t> bir ağaca benzetilmiştir. </a:t>
            </a:r>
          </a:p>
        </p:txBody>
      </p:sp>
    </p:spTree>
    <p:extLst>
      <p:ext uri="{BB962C8B-B14F-4D97-AF65-F5344CB8AC3E}">
        <p14:creationId xmlns:p14="http://schemas.microsoft.com/office/powerpoint/2010/main" xmlns="" val="322732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1032</Words>
  <Application>Microsoft Office PowerPoint</Application>
  <PresentationFormat>Ekran Gösterisi (4:3)</PresentationFormat>
  <Paragraphs>124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Slayt 1</vt:lpstr>
      <vt:lpstr>EĞİTİM METOTLARI</vt:lpstr>
      <vt:lpstr>METOTLAR</vt:lpstr>
      <vt:lpstr>TEMSİL METODU</vt:lpstr>
      <vt:lpstr>TEMSİL METODUNUN FAYDALARI </vt:lpstr>
      <vt:lpstr>TEMSİL METODUNUN FAYDALARI </vt:lpstr>
      <vt:lpstr>NEDEN TEMSİL METODU</vt:lpstr>
      <vt:lpstr>NEDEN TEMSİL METODU</vt:lpstr>
      <vt:lpstr>NEDEN TEMSİL METODU</vt:lpstr>
      <vt:lpstr>NEDEN TEMSİL METODU</vt:lpstr>
      <vt:lpstr>Slayt 11</vt:lpstr>
      <vt:lpstr>1. Kolaylaştırıp Zorlaştırmamak</vt:lpstr>
      <vt:lpstr>2. Şefkat ve Sevgiyle Muamele Etmek</vt:lpstr>
      <vt:lpstr>3. İtidalli Olmak, Usandırmamak</vt:lpstr>
      <vt:lpstr>4. Tedrici Olarak Yaklaşmak</vt:lpstr>
      <vt:lpstr>5. Ferdi Farklılıklara Dikkat Etmek</vt:lpstr>
      <vt:lpstr>6. Fırsatları Değerlendirmek</vt:lpstr>
      <vt:lpstr>7. Muhataba Değer Vermek</vt:lpstr>
      <vt:lpstr>8. Olaylara Olumlu Yaklaşmak</vt:lpstr>
      <vt:lpstr>9. Açık ve Anlaşılır Olmak</vt:lpstr>
      <vt:lpstr>10. Bilinenden Hareket Etme</vt:lpstr>
      <vt:lpstr>11. Aktiflik İlkesi</vt:lpstr>
      <vt:lpstr>12. Hayatın İçinden Olma İlkesi</vt:lpstr>
      <vt:lpstr>13. İdealize Etme </vt:lpstr>
      <vt:lpstr>14. Güzel Sözlerle Anlatma</vt:lpstr>
      <vt:lpstr>15. Uyum İçinde Olma</vt:lpstr>
      <vt:lpstr>16. Model Olma </vt:lpstr>
      <vt:lpstr>Slayt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Soner Bozkurt</dc:creator>
  <cp:lastModifiedBy>pc</cp:lastModifiedBy>
  <cp:revision>92</cp:revision>
  <dcterms:created xsi:type="dcterms:W3CDTF">2014-01-14T13:24:11Z</dcterms:created>
  <dcterms:modified xsi:type="dcterms:W3CDTF">2022-01-05T13:26:47Z</dcterms:modified>
</cp:coreProperties>
</file>